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6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9" r:id="rId1"/>
  </p:sldMasterIdLst>
  <p:notesMasterIdLst>
    <p:notesMasterId r:id="rId66"/>
  </p:notesMasterIdLst>
  <p:handoutMasterIdLst>
    <p:handoutMasterId r:id="rId67"/>
  </p:handoutMasterIdLst>
  <p:sldIdLst>
    <p:sldId id="354" r:id="rId2"/>
    <p:sldId id="310" r:id="rId3"/>
    <p:sldId id="311" r:id="rId4"/>
    <p:sldId id="308" r:id="rId5"/>
    <p:sldId id="314" r:id="rId6"/>
    <p:sldId id="315" r:id="rId7"/>
    <p:sldId id="316" r:id="rId8"/>
    <p:sldId id="504" r:id="rId9"/>
    <p:sldId id="505" r:id="rId10"/>
    <p:sldId id="592" r:id="rId11"/>
    <p:sldId id="507" r:id="rId12"/>
    <p:sldId id="593" r:id="rId13"/>
    <p:sldId id="581" r:id="rId14"/>
    <p:sldId id="589" r:id="rId15"/>
    <p:sldId id="590" r:id="rId16"/>
    <p:sldId id="317" r:id="rId17"/>
    <p:sldId id="349" r:id="rId18"/>
    <p:sldId id="319" r:id="rId19"/>
    <p:sldId id="320" r:id="rId20"/>
    <p:sldId id="321" r:id="rId21"/>
    <p:sldId id="322" r:id="rId22"/>
    <p:sldId id="595" r:id="rId23"/>
    <p:sldId id="318" r:id="rId24"/>
    <p:sldId id="323" r:id="rId25"/>
    <p:sldId id="587" r:id="rId26"/>
    <p:sldId id="324" r:id="rId27"/>
    <p:sldId id="602" r:id="rId28"/>
    <p:sldId id="325" r:id="rId29"/>
    <p:sldId id="591" r:id="rId30"/>
    <p:sldId id="594" r:id="rId31"/>
    <p:sldId id="601" r:id="rId32"/>
    <p:sldId id="327" r:id="rId33"/>
    <p:sldId id="328" r:id="rId34"/>
    <p:sldId id="355" r:id="rId35"/>
    <p:sldId id="332" r:id="rId36"/>
    <p:sldId id="333" r:id="rId37"/>
    <p:sldId id="356" r:id="rId38"/>
    <p:sldId id="335" r:id="rId39"/>
    <p:sldId id="336" r:id="rId40"/>
    <p:sldId id="337" r:id="rId41"/>
    <p:sldId id="338" r:id="rId42"/>
    <p:sldId id="340" r:id="rId43"/>
    <p:sldId id="544" r:id="rId44"/>
    <p:sldId id="341" r:id="rId45"/>
    <p:sldId id="342" r:id="rId46"/>
    <p:sldId id="357" r:id="rId47"/>
    <p:sldId id="527" r:id="rId48"/>
    <p:sldId id="580" r:id="rId49"/>
    <p:sldId id="528" r:id="rId50"/>
    <p:sldId id="599" r:id="rId51"/>
    <p:sldId id="539" r:id="rId52"/>
    <p:sldId id="540" r:id="rId53"/>
    <p:sldId id="600" r:id="rId54"/>
    <p:sldId id="545" r:id="rId55"/>
    <p:sldId id="606" r:id="rId56"/>
    <p:sldId id="607" r:id="rId57"/>
    <p:sldId id="546" r:id="rId58"/>
    <p:sldId id="358" r:id="rId59"/>
    <p:sldId id="344" r:id="rId60"/>
    <p:sldId id="345" r:id="rId61"/>
    <p:sldId id="346" r:id="rId62"/>
    <p:sldId id="347" r:id="rId63"/>
    <p:sldId id="305" r:id="rId64"/>
    <p:sldId id="269" r:id="rId65"/>
  </p:sldIdLst>
  <p:sldSz cx="9144000" cy="5143500" type="screen16x9"/>
  <p:notesSz cx="6858000" cy="9144000"/>
  <p:custDataLst>
    <p:tags r:id="rId6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84">
          <p15:clr>
            <a:srgbClr val="A4A3A4"/>
          </p15:clr>
        </p15:guide>
        <p15:guide id="2" pos="5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54"/>
    <a:srgbClr val="333333"/>
    <a:srgbClr val="6E6E6E"/>
    <a:srgbClr val="F6F5F4"/>
    <a:srgbClr val="EBEBEB"/>
    <a:srgbClr val="DBDCDD"/>
    <a:srgbClr val="D1D3D4"/>
    <a:srgbClr val="D9D9D9"/>
    <a:srgbClr val="0072B2"/>
    <a:srgbClr val="7E7E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A15C55-8517-42AA-B614-E9B94910E393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16" autoAdjust="0"/>
    <p:restoredTop sz="84795" autoAdjust="0"/>
  </p:normalViewPr>
  <p:slideViewPr>
    <p:cSldViewPr snapToGrid="0">
      <p:cViewPr varScale="1">
        <p:scale>
          <a:sx n="123" d="100"/>
          <a:sy n="123" d="100"/>
        </p:scale>
        <p:origin x="924" y="96"/>
      </p:cViewPr>
      <p:guideLst>
        <p:guide orient="horz" pos="484"/>
        <p:guide pos="57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ags" Target="tags/tag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7D9D32-01F9-3449-A187-72591E657370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01BB4D-CC52-5E4F-91E9-5360EFBE3D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35156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DDD398-9C51-0F48-A459-E36D034F476F}" type="datetimeFigureOut">
              <a:rPr lang="en-US" smtClean="0"/>
              <a:t>10/27/2019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AE181E-00CB-B94D-81A1-F7C0B55A45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889562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AAE181E-00CB-B94D-81A1-F7C0B55A45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29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2FE9E7B9-0644-4B76-A926-2BCCACBDFB44}" type="slidenum">
              <a:rPr lang="en-AU" altLang="en-US" sz="12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9</a:t>
            </a:fld>
            <a:endParaRPr lang="en-AU" altLang="en-US" sz="12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 sz="1400" dirty="0">
                <a:ea typeface="MS PGothic" panose="020B0600070205080204" pitchFamily="34" charset="-128"/>
                <a:cs typeface="Times New Roman" panose="02020603050405020304" pitchFamily="18" charset="0"/>
              </a:rPr>
              <a:t>Joseph </a:t>
            </a:r>
            <a:r>
              <a:rPr lang="en-US" altLang="en-US" sz="1400" dirty="0" err="1">
                <a:ea typeface="MS PGothic" panose="020B0600070205080204" pitchFamily="34" charset="-128"/>
                <a:cs typeface="Times New Roman" panose="02020603050405020304" pitchFamily="18" charset="0"/>
              </a:rPr>
              <a:t>Kizza</a:t>
            </a:r>
            <a:r>
              <a:rPr lang="en-US" altLang="en-US" sz="1400" dirty="0">
                <a:ea typeface="MS PGothic" panose="020B0600070205080204" pitchFamily="34" charset="-128"/>
                <a:cs typeface="Times New Roman" panose="02020603050405020304" pitchFamily="18" charset="0"/>
              </a:rPr>
              <a:t> (2003) suggests that computer security can be defined in terms of three main elements:</a:t>
            </a:r>
          </a:p>
          <a:p>
            <a:r>
              <a:rPr lang="en-US" altLang="en-US" sz="1400" dirty="0">
                <a:ea typeface="MS PGothic" panose="020B0600070205080204" pitchFamily="34" charset="-128"/>
                <a:cs typeface="Times New Roman" panose="02020603050405020304" pitchFamily="18" charset="0"/>
              </a:rPr>
              <a:t>confidentiality;</a:t>
            </a:r>
          </a:p>
          <a:p>
            <a:r>
              <a:rPr lang="en-US" altLang="en-US" sz="1400" dirty="0">
                <a:ea typeface="MS PGothic" panose="020B0600070205080204" pitchFamily="34" charset="-128"/>
                <a:cs typeface="Times New Roman" panose="02020603050405020304" pitchFamily="18" charset="0"/>
              </a:rPr>
              <a:t>integrity;</a:t>
            </a:r>
          </a:p>
          <a:p>
            <a:r>
              <a:rPr lang="en-US" altLang="en-US" sz="1400" dirty="0">
                <a:ea typeface="MS PGothic" panose="020B0600070205080204" pitchFamily="34" charset="-128"/>
                <a:cs typeface="Times New Roman" panose="02020603050405020304" pitchFamily="18" charset="0"/>
              </a:rPr>
              <a:t>availability.</a:t>
            </a:r>
          </a:p>
          <a:p>
            <a:endParaRPr lang="en-US" altLang="en-US" sz="1400" dirty="0"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r>
              <a:rPr lang="en-US" altLang="en-US" sz="1400" dirty="0"/>
              <a:t>Three main elements define computer security</a:t>
            </a:r>
            <a:endParaRPr lang="en-US" altLang="en-US" sz="1400" dirty="0"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endParaRPr lang="en-US" altLang="en-US" sz="1400" dirty="0">
              <a:ea typeface="MS PGothic" panose="020B0600070205080204" pitchFamily="34" charset="-128"/>
              <a:cs typeface="Times New Roman" panose="02020603050405020304" pitchFamily="18" charset="0"/>
            </a:endParaRPr>
          </a:p>
          <a:p>
            <a:r>
              <a:rPr lang="en-US" altLang="en-US" dirty="0">
                <a:ea typeface="MS PGothic" panose="020B0600070205080204" pitchFamily="34" charset="-128"/>
                <a:cs typeface="Times New Roman" panose="02020603050405020304" pitchFamily="18" charset="0"/>
              </a:rPr>
              <a:t>C</a:t>
            </a:r>
            <a:r>
              <a:rPr lang="en-US" altLang="en-US" i="1" dirty="0">
                <a:ea typeface="MS PGothic" panose="020B0600070205080204" pitchFamily="34" charset="-128"/>
                <a:cs typeface="Times New Roman" panose="02020603050405020304" pitchFamily="18" charset="0"/>
              </a:rPr>
              <a:t>onfidentiality </a:t>
            </a:r>
            <a:r>
              <a:rPr lang="en-US" altLang="en-US" dirty="0">
                <a:ea typeface="MS PGothic" panose="020B0600070205080204" pitchFamily="34" charset="-128"/>
                <a:cs typeface="Times New Roman" panose="02020603050405020304" pitchFamily="18" charset="0"/>
              </a:rPr>
              <a:t>focuses on protecting against unauthorized disclosure of information to third parties. </a:t>
            </a:r>
          </a:p>
          <a:p>
            <a:r>
              <a:rPr lang="en-US" altLang="en-US" i="1" dirty="0">
                <a:ea typeface="MS PGothic" panose="020B0600070205080204" pitchFamily="34" charset="-128"/>
                <a:cs typeface="Times New Roman" panose="02020603050405020304" pitchFamily="18" charset="0"/>
              </a:rPr>
              <a:t>Integrity</a:t>
            </a:r>
            <a:r>
              <a:rPr lang="en-US" altLang="en-US" dirty="0">
                <a:ea typeface="MS PGothic" panose="020B0600070205080204" pitchFamily="34" charset="-128"/>
                <a:cs typeface="Times New Roman" panose="02020603050405020304" pitchFamily="18" charset="0"/>
              </a:rPr>
              <a:t> can be understood as</a:t>
            </a:r>
            <a:r>
              <a:rPr lang="en-US" altLang="en-US" i="1" dirty="0">
                <a:ea typeface="MS PGothic" panose="020B0600070205080204" pitchFamily="34" charset="-128"/>
                <a:cs typeface="Times New Roman" panose="02020603050405020304" pitchFamily="18" charset="0"/>
              </a:rPr>
              <a:t> </a:t>
            </a:r>
            <a:r>
              <a:rPr lang="en-US" altLang="en-US" dirty="0">
                <a:ea typeface="MS PGothic" panose="020B0600070205080204" pitchFamily="34" charset="-128"/>
                <a:cs typeface="Times New Roman" panose="02020603050405020304" pitchFamily="18" charset="0"/>
              </a:rPr>
              <a:t>preventing unauthorized modification of files. </a:t>
            </a:r>
          </a:p>
          <a:p>
            <a:r>
              <a:rPr lang="en-US" altLang="en-US" i="1" dirty="0">
                <a:ea typeface="MS PGothic" panose="020B0600070205080204" pitchFamily="34" charset="-128"/>
                <a:cs typeface="Times New Roman" panose="02020603050405020304" pitchFamily="18" charset="0"/>
              </a:rPr>
              <a:t>Availability </a:t>
            </a:r>
            <a:r>
              <a:rPr lang="en-US" altLang="en-US" dirty="0">
                <a:ea typeface="MS PGothic" panose="020B0600070205080204" pitchFamily="34" charset="-128"/>
                <a:cs typeface="Times New Roman" panose="02020603050405020304" pitchFamily="18" charset="0"/>
              </a:rPr>
              <a:t>means preventing unauthorized withholding of information from those who need it when they need it.</a:t>
            </a:r>
          </a:p>
          <a:p>
            <a:endParaRPr lang="en-AU" altLang="en-US" sz="1400" dirty="0">
              <a:ea typeface="MS PGothic" panose="020B0600070205080204" pitchFamily="34" charset="-128"/>
              <a:cs typeface="Times New Roman" panose="02020603050405020304" pitchFamily="18" charset="0"/>
            </a:endParaRPr>
          </a:p>
        </p:txBody>
      </p:sp>
      <p:sp>
        <p:nvSpPr>
          <p:cNvPr id="40964" name="Footer Placeholder 1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RMIT School of Computer Science and Information Technology, Semester 2, 2012</a:t>
            </a:r>
          </a:p>
        </p:txBody>
      </p:sp>
      <p:sp>
        <p:nvSpPr>
          <p:cNvPr id="40965" name="Header Placeholder 2"/>
          <p:cNvSpPr>
            <a:spLocks noGrp="1"/>
          </p:cNvSpPr>
          <p:nvPr>
            <p:ph type="hd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COSC1147 Professional Computing Practice</a:t>
            </a:r>
          </a:p>
        </p:txBody>
      </p:sp>
    </p:spTree>
    <p:extLst>
      <p:ext uri="{BB962C8B-B14F-4D97-AF65-F5344CB8AC3E}">
        <p14:creationId xmlns:p14="http://schemas.microsoft.com/office/powerpoint/2010/main" val="786612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D2CDE0AE-A5A6-4E48-B5EB-3EC94F29622B}" type="slidenum">
              <a:rPr lang="en-AU" altLang="en-US" sz="12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11</a:t>
            </a:fld>
            <a:endParaRPr lang="en-AU" altLang="en-US" sz="12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45060" name="Footer Placeholder 1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RMIT School of Computer Science and Information Technology, Semester 2, 2012</a:t>
            </a:r>
          </a:p>
        </p:txBody>
      </p:sp>
      <p:sp>
        <p:nvSpPr>
          <p:cNvPr id="45061" name="Header Placeholder 2"/>
          <p:cNvSpPr>
            <a:spLocks noGrp="1"/>
          </p:cNvSpPr>
          <p:nvPr>
            <p:ph type="hd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COSC1147 Professional Computing Practice</a:t>
            </a:r>
          </a:p>
        </p:txBody>
      </p:sp>
    </p:spTree>
    <p:extLst>
      <p:ext uri="{BB962C8B-B14F-4D97-AF65-F5344CB8AC3E}">
        <p14:creationId xmlns:p14="http://schemas.microsoft.com/office/powerpoint/2010/main" val="3902180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D2CDE0AE-A5A6-4E48-B5EB-3EC94F29622B}" type="slidenum">
              <a:rPr lang="en-AU" altLang="en-US" sz="1200">
                <a:solidFill>
                  <a:srgbClr val="000000"/>
                </a:solidFill>
                <a:latin typeface="Arial" panose="020B0604020202020204" pitchFamily="34" charset="0"/>
              </a:rPr>
              <a:pPr eaLnBrk="1" hangingPunct="1"/>
              <a:t>12</a:t>
            </a:fld>
            <a:endParaRPr lang="en-AU" altLang="en-US" sz="120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>
              <a:ea typeface="MS PGothic" panose="020B0600070205080204" pitchFamily="34" charset="-128"/>
            </a:endParaRPr>
          </a:p>
        </p:txBody>
      </p:sp>
      <p:sp>
        <p:nvSpPr>
          <p:cNvPr id="45060" name="Footer Placeholder 1"/>
          <p:cNvSpPr>
            <a:spLocks noGrp="1"/>
          </p:cNvSpPr>
          <p:nvPr>
            <p:ph type="ft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RMIT School of Computer Science and Information Technology, Semester 2, 2012</a:t>
            </a:r>
          </a:p>
        </p:txBody>
      </p:sp>
      <p:sp>
        <p:nvSpPr>
          <p:cNvPr id="45061" name="Header Placeholder 2"/>
          <p:cNvSpPr>
            <a:spLocks noGrp="1"/>
          </p:cNvSpPr>
          <p:nvPr>
            <p:ph type="hdr" sz="quarter"/>
          </p:nvPr>
        </p:nvSpPr>
        <p:spPr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742950" indent="-28575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11430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6002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2057400" indent="-228600" defTabSz="461963" eaLnBrk="0" hangingPunct="0"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25146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9718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34290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3886200" indent="-228600" defTabSz="461963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735013" algn="l"/>
                <a:tab pos="1473200" algn="l"/>
                <a:tab pos="2211388" algn="l"/>
                <a:tab pos="2946400" algn="l"/>
                <a:tab pos="3683000" algn="l"/>
              </a:tabLst>
              <a:defRPr sz="24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buFont typeface="Times New Roman" panose="02020603050405020304" pitchFamily="18" charset="0"/>
              <a:buNone/>
            </a:pPr>
            <a:r>
              <a:rPr lang="en-AU" altLang="en-US" sz="1200">
                <a:solidFill>
                  <a:schemeClr val="tx1"/>
                </a:solidFill>
                <a:latin typeface="Arial" panose="020B0604020202020204" pitchFamily="34" charset="0"/>
              </a:rPr>
              <a:t>COSC1147 Professional Computing Practice</a:t>
            </a:r>
          </a:p>
        </p:txBody>
      </p:sp>
    </p:spTree>
    <p:extLst>
      <p:ext uri="{BB962C8B-B14F-4D97-AF65-F5344CB8AC3E}">
        <p14:creationId xmlns:p14="http://schemas.microsoft.com/office/powerpoint/2010/main" val="31209093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49263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  <a:tabLst/>
              <a:defRPr/>
            </a:pPr>
            <a:r>
              <a:rPr lang="en-AU" dirty="0"/>
              <a:t>Analogy: Building architects must have knowledge about fire safety</a:t>
            </a:r>
          </a:p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EDBDA18-07F3-4809-9B10-B7AF02CD5561}" type="slidenum">
              <a:rPr lang="en-GB" altLang="en-US" smtClean="0"/>
              <a:pPr/>
              <a:t>13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3732672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EDBDA18-07F3-4809-9B10-B7AF02CD5561}" type="slidenum">
              <a:rPr lang="en-GB" altLang="en-US" smtClean="0"/>
              <a:pPr/>
              <a:t>22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80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Mast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lide title"/>
          <p:cNvSpPr>
            <a:spLocks noGrp="1"/>
          </p:cNvSpPr>
          <p:nvPr>
            <p:ph type="ctrTitle" hasCustomPrompt="1"/>
          </p:nvPr>
        </p:nvSpPr>
        <p:spPr>
          <a:xfrm>
            <a:off x="1167140" y="796925"/>
            <a:ext cx="6737684" cy="1421162"/>
          </a:xfrm>
        </p:spPr>
        <p:txBody>
          <a:bodyPr anchor="b">
            <a:noAutofit/>
          </a:bodyPr>
          <a:lstStyle>
            <a:lvl1pPr algn="l">
              <a:lnSpc>
                <a:spcPct val="150000"/>
              </a:lnSpc>
              <a:defRPr sz="4000" b="1">
                <a:solidFill>
                  <a:srgbClr val="DBDCDD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 title="slide subtitle"/>
          <p:cNvSpPr>
            <a:spLocks noGrp="1"/>
          </p:cNvSpPr>
          <p:nvPr>
            <p:ph type="subTitle" idx="1" hasCustomPrompt="1"/>
          </p:nvPr>
        </p:nvSpPr>
        <p:spPr>
          <a:xfrm>
            <a:off x="1167141" y="2220461"/>
            <a:ext cx="6740990" cy="1012755"/>
          </a:xfrm>
        </p:spPr>
        <p:txBody>
          <a:bodyPr wrap="square" lIns="91440" tIns="182880" rIns="91440" anchor="t">
            <a:sp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rgbClr val="DBDCD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slide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9596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le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Photo slide title"/>
          <p:cNvSpPr>
            <a:spLocks noGrp="1"/>
          </p:cNvSpPr>
          <p:nvPr>
            <p:ph type="title" hasCustomPrompt="1"/>
          </p:nvPr>
        </p:nvSpPr>
        <p:spPr>
          <a:xfrm>
            <a:off x="5943599" y="279071"/>
            <a:ext cx="3004458" cy="2406366"/>
          </a:xfrm>
          <a:solidFill>
            <a:srgbClr val="000054"/>
          </a:solidFill>
          <a:ln w="19050">
            <a:solidFill>
              <a:schemeClr val="tx2"/>
            </a:solidFill>
          </a:ln>
        </p:spPr>
        <p:txBody>
          <a:bodyPr lIns="180000" tIns="93600" rIns="180000" bIns="93600" anchor="b">
            <a:normAutofit/>
          </a:bodyPr>
          <a:lstStyle>
            <a:lvl1pPr algn="l">
              <a:lnSpc>
                <a:spcPct val="150000"/>
              </a:lnSpc>
              <a:defRPr sz="2600" b="1" i="0" baseline="0">
                <a:solidFill>
                  <a:srgbClr val="F6F5F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picture title</a:t>
            </a:r>
          </a:p>
        </p:txBody>
      </p:sp>
      <p:sp>
        <p:nvSpPr>
          <p:cNvPr id="8" name="Text Placeholder 2" title="Photo slide content"/>
          <p:cNvSpPr>
            <a:spLocks noGrp="1"/>
          </p:cNvSpPr>
          <p:nvPr>
            <p:ph type="body" idx="13" hasCustomPrompt="1"/>
          </p:nvPr>
        </p:nvSpPr>
        <p:spPr>
          <a:xfrm>
            <a:off x="5935851" y="2685436"/>
            <a:ext cx="3012205" cy="2005317"/>
          </a:xfrm>
          <a:solidFill>
            <a:srgbClr val="000054"/>
          </a:solidFill>
          <a:ln>
            <a:solidFill>
              <a:srgbClr val="000054"/>
            </a:solidFill>
          </a:ln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rgbClr val="F6F5F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idx="1"/>
          </p:nvPr>
        </p:nvSpPr>
        <p:spPr>
          <a:xfrm>
            <a:off x="190005" y="279072"/>
            <a:ext cx="5753595" cy="4409042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50" name="Picture 2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6965" y="268910"/>
            <a:ext cx="770195" cy="7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62336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erticle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Photo slide title"/>
          <p:cNvSpPr>
            <a:spLocks noGrp="1"/>
          </p:cNvSpPr>
          <p:nvPr>
            <p:ph type="title" hasCustomPrompt="1"/>
          </p:nvPr>
        </p:nvSpPr>
        <p:spPr>
          <a:xfrm>
            <a:off x="195942" y="279071"/>
            <a:ext cx="3004458" cy="2406366"/>
          </a:xfrm>
          <a:solidFill>
            <a:srgbClr val="000054"/>
          </a:solidFill>
          <a:ln w="19050">
            <a:solidFill>
              <a:schemeClr val="tx2"/>
            </a:solidFill>
          </a:ln>
        </p:spPr>
        <p:txBody>
          <a:bodyPr lIns="180000" tIns="93600" rIns="180000" bIns="93600" anchor="b">
            <a:normAutofit/>
          </a:bodyPr>
          <a:lstStyle>
            <a:lvl1pPr algn="l">
              <a:lnSpc>
                <a:spcPct val="150000"/>
              </a:lnSpc>
              <a:defRPr sz="2600" b="1" i="0" baseline="0">
                <a:solidFill>
                  <a:srgbClr val="F6F5F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picture title</a:t>
            </a:r>
          </a:p>
        </p:txBody>
      </p:sp>
      <p:sp>
        <p:nvSpPr>
          <p:cNvPr id="8" name="Text Placeholder 2" title="Photo slide content"/>
          <p:cNvSpPr>
            <a:spLocks noGrp="1"/>
          </p:cNvSpPr>
          <p:nvPr>
            <p:ph type="body" idx="13" hasCustomPrompt="1"/>
          </p:nvPr>
        </p:nvSpPr>
        <p:spPr>
          <a:xfrm>
            <a:off x="195942" y="2685436"/>
            <a:ext cx="3004458" cy="2005317"/>
          </a:xfrm>
          <a:solidFill>
            <a:srgbClr val="000054"/>
          </a:solidFill>
          <a:ln w="28575">
            <a:solidFill>
              <a:srgbClr val="000054"/>
            </a:solidFill>
          </a:ln>
        </p:spPr>
        <p:txBody>
          <a:bodyPr anchor="t">
            <a:normAutofit/>
          </a:bodyPr>
          <a:lstStyle>
            <a:lvl1pPr marL="0" indent="0">
              <a:lnSpc>
                <a:spcPct val="150000"/>
              </a:lnSpc>
              <a:buNone/>
              <a:defRPr sz="2000">
                <a:solidFill>
                  <a:srgbClr val="F6F5F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Content</a:t>
            </a:r>
          </a:p>
        </p:txBody>
      </p:sp>
      <p:sp>
        <p:nvSpPr>
          <p:cNvPr id="3" name="Picture Placeholder 3"/>
          <p:cNvSpPr>
            <a:spLocks noGrp="1"/>
          </p:cNvSpPr>
          <p:nvPr>
            <p:ph type="pic" idx="1"/>
          </p:nvPr>
        </p:nvSpPr>
        <p:spPr>
          <a:xfrm>
            <a:off x="3219450" y="277339"/>
            <a:ext cx="5721440" cy="4417225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2050" name="Picture 2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83337" y="264129"/>
            <a:ext cx="770195" cy="771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4168E6E-E2A2-41AC-A47A-5D37E485417E}"/>
              </a:ext>
            </a:extLst>
          </p:cNvPr>
          <p:cNvSpPr txBox="1"/>
          <p:nvPr userDrawn="1"/>
        </p:nvSpPr>
        <p:spPr>
          <a:xfrm>
            <a:off x="195943" y="4764108"/>
            <a:ext cx="22764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RMIT University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49507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box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57202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3"/>
          <p:cNvSpPr>
            <a:spLocks noGrp="1"/>
          </p:cNvSpPr>
          <p:nvPr>
            <p:ph type="pic" idx="10"/>
          </p:nvPr>
        </p:nvSpPr>
        <p:spPr>
          <a:xfrm>
            <a:off x="3193198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4"/>
          <p:cNvSpPr>
            <a:spLocks noGrp="1"/>
          </p:cNvSpPr>
          <p:nvPr>
            <p:ph type="pic" idx="11"/>
          </p:nvPr>
        </p:nvSpPr>
        <p:spPr>
          <a:xfrm>
            <a:off x="5929194" y="312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5"/>
          <p:cNvSpPr>
            <a:spLocks noGrp="1"/>
          </p:cNvSpPr>
          <p:nvPr>
            <p:ph type="pic" idx="12"/>
          </p:nvPr>
        </p:nvSpPr>
        <p:spPr>
          <a:xfrm>
            <a:off x="457202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idx="13"/>
          </p:nvPr>
        </p:nvSpPr>
        <p:spPr>
          <a:xfrm>
            <a:off x="3193198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7"/>
          <p:cNvSpPr>
            <a:spLocks noGrp="1"/>
          </p:cNvSpPr>
          <p:nvPr>
            <p:ph type="pic" idx="14"/>
          </p:nvPr>
        </p:nvSpPr>
        <p:spPr>
          <a:xfrm>
            <a:off x="5929194" y="2283095"/>
            <a:ext cx="2735996" cy="1971000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0" y="4244546"/>
            <a:ext cx="9144405" cy="898954"/>
          </a:xfrm>
          <a:prstGeom prst="rect">
            <a:avLst/>
          </a:prstGeom>
          <a:solidFill>
            <a:srgbClr val="0000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456460" y="4451927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Placeholder 1" title="Photo title"/>
          <p:cNvSpPr>
            <a:spLocks noGrp="1"/>
          </p:cNvSpPr>
          <p:nvPr>
            <p:ph type="title" hasCustomPrompt="1"/>
          </p:nvPr>
        </p:nvSpPr>
        <p:spPr>
          <a:xfrm>
            <a:off x="321275" y="4322549"/>
            <a:ext cx="8477139" cy="374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image title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20675" y="4694238"/>
            <a:ext cx="8526463" cy="263525"/>
          </a:xfrm>
        </p:spPr>
        <p:txBody>
          <a:bodyPr lIns="91440" tIns="0" rIns="91440" bIns="0"/>
          <a:lstStyle>
            <a:lvl1pPr marL="0" indent="0">
              <a:lnSpc>
                <a:spcPct val="100000"/>
              </a:lnSpc>
              <a:buNone/>
              <a:defRPr sz="16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Reference link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14876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Mast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 userDrawn="1"/>
        </p:nvSpPr>
        <p:spPr>
          <a:xfrm>
            <a:off x="3198829" y="4725630"/>
            <a:ext cx="316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  <a:latin typeface="Arial"/>
                <a:cs typeface="Arial"/>
              </a:rPr>
              <a:t>Copyright © 2017 RMIT University Vietnam</a:t>
            </a:r>
            <a:endParaRPr lang="en-AU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3403298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198829" y="4725630"/>
            <a:ext cx="31607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2060"/>
                </a:solidFill>
                <a:latin typeface="Arial"/>
                <a:cs typeface="Arial"/>
              </a:rPr>
              <a:t>Copyright © 2017 RMIT University Vietnam</a:t>
            </a:r>
            <a:endParaRPr lang="en-AU" sz="1200" dirty="0">
              <a:solidFill>
                <a:srgbClr val="002060"/>
              </a:solidFill>
              <a:latin typeface="Arial"/>
              <a:cs typeface="Arial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77307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74281" y="796925"/>
            <a:ext cx="6674319" cy="1420019"/>
          </a:xfrm>
        </p:spPr>
        <p:txBody>
          <a:bodyPr anchor="b">
            <a:normAutofit/>
          </a:bodyPr>
          <a:lstStyle>
            <a:lvl1pPr algn="l">
              <a:lnSpc>
                <a:spcPct val="150000"/>
              </a:lnSpc>
              <a:defRPr sz="3600" b="1">
                <a:solidFill>
                  <a:srgbClr val="000054"/>
                </a:solidFill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74281" y="2220382"/>
            <a:ext cx="6676750" cy="1009846"/>
          </a:xfrm>
        </p:spPr>
        <p:txBody>
          <a:bodyPr wrap="square">
            <a:spAutoFit/>
          </a:bodyPr>
          <a:lstStyle>
            <a:lvl1pPr marL="0" indent="0" algn="l">
              <a:lnSpc>
                <a:spcPct val="150000"/>
              </a:lnSpc>
              <a:buNone/>
              <a:defRPr sz="2800">
                <a:solidFill>
                  <a:srgbClr val="000054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slide subtitle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3327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able of content"/>
          <p:cNvSpPr>
            <a:spLocks noGrp="1"/>
          </p:cNvSpPr>
          <p:nvPr>
            <p:ph type="ctrTitle" hasCustomPrompt="1"/>
          </p:nvPr>
        </p:nvSpPr>
        <p:spPr>
          <a:xfrm>
            <a:off x="550397" y="481915"/>
            <a:ext cx="5850535" cy="685800"/>
          </a:xfrm>
          <a:ln w="19050">
            <a:solidFill>
              <a:schemeClr val="bg1"/>
            </a:solidFill>
          </a:ln>
        </p:spPr>
        <p:txBody>
          <a:bodyPr>
            <a:noAutofit/>
          </a:bodyPr>
          <a:lstStyle>
            <a:lvl1pPr marL="0" indent="228600" algn="l">
              <a:defRPr sz="2400" b="1" baseline="0">
                <a:solidFill>
                  <a:srgbClr val="DBDCDD"/>
                </a:solidFill>
              </a:defRPr>
            </a:lvl1pPr>
          </a:lstStyle>
          <a:p>
            <a:r>
              <a:rPr lang="en-US" dirty="0"/>
              <a:t>Click to edit Table of Contents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50397" y="1167454"/>
            <a:ext cx="5850403" cy="3513406"/>
          </a:xfrm>
          <a:noFill/>
          <a:ln w="19050" cmpd="sng">
            <a:solidFill>
              <a:schemeClr val="bg1"/>
            </a:solidFill>
          </a:ln>
        </p:spPr>
        <p:txBody>
          <a:bodyPr lIns="180000" tIns="180000" rIns="180000" bIns="180000"/>
          <a:lstStyle>
            <a:lvl1pPr>
              <a:lnSpc>
                <a:spcPct val="150000"/>
              </a:lnSpc>
              <a:defRPr sz="2400">
                <a:solidFill>
                  <a:srgbClr val="DBDCDD"/>
                </a:solidFill>
              </a:defRPr>
            </a:lvl1pPr>
            <a:lvl2pPr marL="742950" indent="-285750">
              <a:lnSpc>
                <a:spcPct val="150000"/>
              </a:lnSpc>
              <a:buFont typeface="Courier New"/>
              <a:buChar char="o"/>
              <a:defRPr sz="2200">
                <a:solidFill>
                  <a:srgbClr val="DBDCDD"/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rgbClr val="DBDCDD"/>
                </a:solidFill>
              </a:defRPr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86344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_alternative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Table of content"/>
          <p:cNvSpPr>
            <a:spLocks noGrp="1"/>
          </p:cNvSpPr>
          <p:nvPr>
            <p:ph type="ctrTitle" hasCustomPrompt="1"/>
          </p:nvPr>
        </p:nvSpPr>
        <p:spPr>
          <a:xfrm>
            <a:off x="550397" y="481915"/>
            <a:ext cx="5850535" cy="698156"/>
          </a:xfrm>
          <a:ln w="19050">
            <a:solidFill>
              <a:srgbClr val="000054"/>
            </a:solidFill>
          </a:ln>
        </p:spPr>
        <p:txBody>
          <a:bodyPr>
            <a:noAutofit/>
          </a:bodyPr>
          <a:lstStyle>
            <a:lvl1pPr marL="228600" indent="0" algn="l">
              <a:tabLst/>
              <a:defRPr sz="2200" b="1" baseline="0">
                <a:solidFill>
                  <a:srgbClr val="000054"/>
                </a:solidFill>
              </a:defRPr>
            </a:lvl1pPr>
          </a:lstStyle>
          <a:p>
            <a:r>
              <a:rPr lang="en-US" dirty="0"/>
              <a:t>Click to edit Table of Contents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550397" y="1180332"/>
            <a:ext cx="5850403" cy="3513406"/>
          </a:xfrm>
          <a:noFill/>
          <a:ln w="19050" cmpd="sng">
            <a:solidFill>
              <a:srgbClr val="000054"/>
            </a:solidFill>
          </a:ln>
        </p:spPr>
        <p:txBody>
          <a:bodyPr lIns="180000" tIns="180000" rIns="180000" bIns="180000"/>
          <a:lstStyle>
            <a:lvl1pPr>
              <a:lnSpc>
                <a:spcPct val="150000"/>
              </a:lnSpc>
              <a:spcBef>
                <a:spcPts val="1000"/>
              </a:spcBef>
              <a:defRPr sz="2400">
                <a:solidFill>
                  <a:srgbClr val="000054"/>
                </a:solidFill>
              </a:defRPr>
            </a:lvl1pPr>
            <a:lvl2pPr marL="742950" indent="-285750">
              <a:lnSpc>
                <a:spcPct val="150000"/>
              </a:lnSpc>
              <a:spcBef>
                <a:spcPts val="1000"/>
              </a:spcBef>
              <a:buFont typeface="Courier New"/>
              <a:buChar char="o"/>
              <a:defRPr sz="2200">
                <a:solidFill>
                  <a:srgbClr val="000054"/>
                </a:solidFill>
              </a:defRPr>
            </a:lvl2pPr>
            <a:lvl3pPr>
              <a:lnSpc>
                <a:spcPct val="150000"/>
              </a:lnSpc>
              <a:spcBef>
                <a:spcPts val="1000"/>
              </a:spcBef>
              <a:defRPr sz="2000">
                <a:solidFill>
                  <a:srgbClr val="000054"/>
                </a:solidFill>
              </a:defRPr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9343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ection title"/>
          <p:cNvSpPr>
            <a:spLocks noGrp="1"/>
          </p:cNvSpPr>
          <p:nvPr>
            <p:ph type="title" hasCustomPrompt="1"/>
          </p:nvPr>
        </p:nvSpPr>
        <p:spPr>
          <a:xfrm>
            <a:off x="866275" y="1339734"/>
            <a:ext cx="6391175" cy="1249461"/>
          </a:xfrm>
          <a:noFill/>
          <a:ln w="19050">
            <a:solidFill>
              <a:schemeClr val="bg1"/>
            </a:solidFill>
          </a:ln>
        </p:spPr>
        <p:txBody>
          <a:bodyPr lIns="180000" anchor="ctr">
            <a:normAutofit/>
          </a:bodyPr>
          <a:lstStyle>
            <a:lvl1pPr marL="115888" indent="0" algn="l">
              <a:lnSpc>
                <a:spcPct val="150000"/>
              </a:lnSpc>
              <a:spcBef>
                <a:spcPts val="0"/>
              </a:spcBef>
              <a:defRPr sz="3800" b="1" i="0" cap="none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3" name="Text Placeholder 2" title="Section subtitle"/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917513"/>
          </a:xfrm>
          <a:noFill/>
          <a:ln w="19050">
            <a:solidFill>
              <a:schemeClr val="bg1"/>
            </a:solidFill>
          </a:ln>
        </p:spPr>
        <p:txBody>
          <a:bodyPr anchor="t">
            <a:spAutoFit/>
          </a:bodyPr>
          <a:lstStyle>
            <a:lvl1pPr marL="111125" indent="0">
              <a:lnSpc>
                <a:spcPct val="150000"/>
              </a:lnSpc>
              <a:buNone/>
              <a:defRPr sz="2400">
                <a:solidFill>
                  <a:srgbClr val="DBDCDD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14714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alternativ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title="Section title"/>
          <p:cNvSpPr>
            <a:spLocks noGrp="1"/>
          </p:cNvSpPr>
          <p:nvPr>
            <p:ph type="title" hasCustomPrompt="1"/>
          </p:nvPr>
        </p:nvSpPr>
        <p:spPr>
          <a:xfrm>
            <a:off x="866275" y="1339734"/>
            <a:ext cx="6391175" cy="1249461"/>
          </a:xfrm>
          <a:noFill/>
          <a:ln w="19050">
            <a:solidFill>
              <a:srgbClr val="000054"/>
            </a:solidFill>
          </a:ln>
        </p:spPr>
        <p:txBody>
          <a:bodyPr lIns="180000" anchor="ctr">
            <a:normAutofit/>
          </a:bodyPr>
          <a:lstStyle>
            <a:lvl1pPr marL="115888" indent="0" algn="l">
              <a:lnSpc>
                <a:spcPct val="150000"/>
              </a:lnSpc>
              <a:spcBef>
                <a:spcPts val="0"/>
              </a:spcBef>
              <a:defRPr sz="3800" b="1" i="0" cap="none" baseline="0">
                <a:solidFill>
                  <a:srgbClr val="000054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Section title</a:t>
            </a:r>
          </a:p>
        </p:txBody>
      </p:sp>
      <p:sp>
        <p:nvSpPr>
          <p:cNvPr id="3" name="Text Placeholder 2" title="Section subtitle"/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917513"/>
          </a:xfrm>
          <a:noFill/>
          <a:ln w="19050">
            <a:solidFill>
              <a:srgbClr val="000054"/>
            </a:solidFill>
          </a:ln>
        </p:spPr>
        <p:txBody>
          <a:bodyPr anchor="t">
            <a:spAutoFit/>
          </a:bodyPr>
          <a:lstStyle>
            <a:lvl1pPr marL="111125" indent="0">
              <a:lnSpc>
                <a:spcPct val="150000"/>
              </a:lnSpc>
              <a:buNone/>
              <a:defRPr sz="2400">
                <a:solidFill>
                  <a:srgbClr val="000054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43004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43" y="902524"/>
            <a:ext cx="8728363" cy="3794167"/>
          </a:xfrm>
          <a:solidFill>
            <a:srgbClr val="D9D9D9"/>
          </a:solidFill>
          <a:ln w="19050" cmpd="sng">
            <a:solidFill>
              <a:srgbClr val="000054"/>
            </a:solidFill>
          </a:ln>
        </p:spPr>
        <p:txBody>
          <a:bodyPr lIns="180000" tIns="91440" rIns="180000" bIns="91440"/>
          <a:lstStyle>
            <a:lvl1pPr>
              <a:lnSpc>
                <a:spcPct val="150000"/>
              </a:lnSpc>
              <a:defRPr sz="2400"/>
            </a:lvl1pPr>
            <a:lvl2pPr marL="742950" indent="-285750">
              <a:lnSpc>
                <a:spcPct val="150000"/>
              </a:lnSpc>
              <a:buFont typeface="Courier New"/>
              <a:buChar char="o"/>
              <a:defRPr sz="2200"/>
            </a:lvl2pPr>
            <a:lvl3pPr>
              <a:lnSpc>
                <a:spcPct val="150000"/>
              </a:lnSpc>
              <a:defRPr sz="2000"/>
            </a:lvl3pPr>
            <a:lvl4pPr marL="1600200" indent="-228600">
              <a:buFont typeface="Courier New"/>
              <a:buChar char="o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0" y="-1"/>
            <a:ext cx="9144000" cy="902525"/>
          </a:xfrm>
          <a:prstGeom prst="rect">
            <a:avLst/>
          </a:prstGeom>
          <a:solidFill>
            <a:srgbClr val="00005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 title="Slide title"/>
          <p:cNvSpPr>
            <a:spLocks noGrp="1"/>
          </p:cNvSpPr>
          <p:nvPr>
            <p:ph type="title" hasCustomPrompt="1"/>
          </p:nvPr>
        </p:nvSpPr>
        <p:spPr>
          <a:xfrm>
            <a:off x="1" y="-1"/>
            <a:ext cx="8259288" cy="902525"/>
          </a:xfrm>
          <a:solidFill>
            <a:srgbClr val="000054"/>
          </a:solidFill>
          <a:ln w="19050" cmpd="sng">
            <a:noFill/>
          </a:ln>
        </p:spPr>
        <p:txBody>
          <a:bodyPr wrap="square" lIns="365760" tIns="91440" rIns="365760" bIns="91440" anchor="ctr">
            <a:normAutofit/>
          </a:bodyPr>
          <a:lstStyle>
            <a:lvl1pPr marL="173038" indent="0" algn="l">
              <a:defRPr sz="3600" b="1" baseline="0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</p:spPr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27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8637" y="-5806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C73D68-814D-4F7B-9E5A-D21E8E0A08F9}"/>
              </a:ext>
            </a:extLst>
          </p:cNvPr>
          <p:cNvSpPr txBox="1"/>
          <p:nvPr userDrawn="1"/>
        </p:nvSpPr>
        <p:spPr>
          <a:xfrm>
            <a:off x="195943" y="4764108"/>
            <a:ext cx="22764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/>
              <a:t>RMIT University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6784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005" y="285008"/>
            <a:ext cx="8752114" cy="4083105"/>
          </a:xfrm>
          <a:ln w="19050">
            <a:solidFill>
              <a:srgbClr val="000054"/>
            </a:solidFill>
          </a:ln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Rectangle 4"/>
          <p:cNvSpPr/>
          <p:nvPr userDrawn="1"/>
        </p:nvSpPr>
        <p:spPr>
          <a:xfrm>
            <a:off x="0" y="4244547"/>
            <a:ext cx="9144405" cy="898954"/>
          </a:xfrm>
          <a:prstGeom prst="rect">
            <a:avLst/>
          </a:prstGeom>
          <a:solidFill>
            <a:srgbClr val="000054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8452831" y="4451927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Placeholder 1" title="Photo title"/>
          <p:cNvSpPr>
            <a:spLocks noGrp="1"/>
          </p:cNvSpPr>
          <p:nvPr>
            <p:ph type="title" hasCustomPrompt="1"/>
          </p:nvPr>
        </p:nvSpPr>
        <p:spPr>
          <a:xfrm>
            <a:off x="321275" y="4302350"/>
            <a:ext cx="8477139" cy="374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2400" baseline="0">
                <a:solidFill>
                  <a:srgbClr val="DBDCDD"/>
                </a:solidFill>
              </a:defRPr>
            </a:lvl1pPr>
          </a:lstStyle>
          <a:p>
            <a:r>
              <a:rPr lang="en-US" dirty="0"/>
              <a:t>Click to edit image title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320676" y="4694238"/>
            <a:ext cx="8477740" cy="263525"/>
          </a:xfrm>
        </p:spPr>
        <p:txBody>
          <a:bodyPr lIns="91440" tIns="0" rIns="91440" bIns="0"/>
          <a:lstStyle>
            <a:lvl1pPr marL="0" indent="0">
              <a:lnSpc>
                <a:spcPct val="100000"/>
              </a:lnSpc>
              <a:buNone/>
              <a:defRPr sz="1600" baseline="0">
                <a:solidFill>
                  <a:srgbClr val="DBDCDD"/>
                </a:solidFill>
              </a:defRPr>
            </a:lvl1pPr>
          </a:lstStyle>
          <a:p>
            <a:pPr lvl="0"/>
            <a:r>
              <a:rPr lang="en-US" dirty="0"/>
              <a:t>Reference link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113899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/ Compari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-1"/>
            <a:ext cx="9144000" cy="902525"/>
          </a:xfrm>
          <a:prstGeom prst="rect">
            <a:avLst/>
          </a:prstGeom>
          <a:solidFill>
            <a:srgbClr val="00005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" title="Slide title"/>
          <p:cNvSpPr>
            <a:spLocks noGrp="1"/>
          </p:cNvSpPr>
          <p:nvPr>
            <p:ph type="title" hasCustomPrompt="1"/>
          </p:nvPr>
        </p:nvSpPr>
        <p:spPr>
          <a:xfrm>
            <a:off x="1" y="-1"/>
            <a:ext cx="8259288" cy="902525"/>
          </a:xfrm>
          <a:solidFill>
            <a:srgbClr val="000054"/>
          </a:solidFill>
          <a:ln w="19050" cmpd="sng">
            <a:noFill/>
          </a:ln>
        </p:spPr>
        <p:txBody>
          <a:bodyPr wrap="square" lIns="365760" tIns="91440" rIns="365760" bIns="91440" anchor="ctr">
            <a:normAutofit/>
          </a:bodyPr>
          <a:lstStyle>
            <a:lvl1pPr marL="173038" indent="0" algn="l">
              <a:defRPr sz="3600" baseline="0">
                <a:solidFill>
                  <a:srgbClr val="DBDCDD"/>
                </a:solidFill>
                <a:latin typeface="Arial"/>
                <a:cs typeface="Arial"/>
              </a:defRPr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0006" y="1093573"/>
            <a:ext cx="4302356" cy="3614993"/>
          </a:xfrm>
          <a:noFill/>
          <a:ln w="19050" cmpd="sng">
            <a:solidFill>
              <a:srgbClr val="000054"/>
            </a:solidFill>
            <a:miter lim="800000"/>
          </a:ln>
        </p:spPr>
        <p:txBody>
          <a:bodyPr lIns="182880" tIns="182880" rIns="182880" bIns="182880"/>
          <a:lstStyle>
            <a:lvl1pPr marL="182880" indent="-182880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400"/>
            </a:lvl1pPr>
            <a:lvl2pPr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200"/>
            </a:lvl2pPr>
            <a:lvl3pPr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rgbClr val="000054"/>
                </a:solidFill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7"/>
          </p:nvPr>
        </p:nvSpPr>
        <p:spPr>
          <a:xfrm>
            <a:off x="4651513" y="1093573"/>
            <a:ext cx="4302356" cy="3614993"/>
          </a:xfrm>
          <a:noFill/>
          <a:ln w="19050" cmpd="sng">
            <a:solidFill>
              <a:srgbClr val="000054"/>
            </a:solidFill>
            <a:miter lim="800000"/>
          </a:ln>
        </p:spPr>
        <p:txBody>
          <a:bodyPr/>
          <a:lstStyle>
            <a:lvl1pPr>
              <a:lnSpc>
                <a:spcPct val="150000"/>
              </a:lnSpc>
              <a:defRPr sz="2400"/>
            </a:lvl1pPr>
            <a:lvl2pPr>
              <a:lnSpc>
                <a:spcPct val="150000"/>
              </a:lnSpc>
              <a:defRPr sz="2200"/>
            </a:lvl2pPr>
            <a:lvl3pPr>
              <a:lnSpc>
                <a:spcPct val="150000"/>
              </a:lnSpc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14" name="Picture 3" descr="C:\Users\v12123\Desktop\AccessibleDocuments\Elements\RMITVN-ACCESS-NewGuideline_PresentationSlides_2_elements-01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2831" y="0"/>
            <a:ext cx="691169" cy="691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746289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9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1157" y="1200151"/>
            <a:ext cx="8229600" cy="3394472"/>
          </a:xfrm>
          <a:prstGeom prst="rect">
            <a:avLst/>
          </a:prstGeom>
        </p:spPr>
        <p:txBody>
          <a:bodyPr vert="horz" wrap="square" lIns="180000" tIns="180000" rIns="180000" bIns="180000" rtlCol="0">
            <a:noAutofit/>
          </a:bodyPr>
          <a:lstStyle/>
          <a:p>
            <a:pPr lvl="0"/>
            <a:r>
              <a:rPr lang="en-AU" dirty="0"/>
              <a:t>Click to edit Master text styles</a:t>
            </a:r>
          </a:p>
          <a:p>
            <a:pPr lvl="1"/>
            <a:r>
              <a:rPr lang="en-AU" dirty="0"/>
              <a:t>Second level</a:t>
            </a:r>
          </a:p>
          <a:p>
            <a:pPr lvl="2"/>
            <a:r>
              <a:rPr lang="en-AU" dirty="0"/>
              <a:t>Third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616161"/>
                </a:solidFill>
                <a:latin typeface="Arial"/>
                <a:cs typeface="Arial"/>
              </a:defRPr>
            </a:lvl1pPr>
          </a:lstStyle>
          <a:p>
            <a:fld id="{66B7A6BE-7A3D-1C4F-BEDA-C5431FB9FC0F}" type="slidenum">
              <a:rPr lang="en-US" smtClean="0"/>
              <a:pPr/>
              <a:t>‹#›</a:t>
            </a:fld>
            <a:endParaRPr lang="en-US"/>
          </a:p>
        </p:txBody>
      </p:sp>
    </p:spTree>
    <p:custDataLst>
      <p:tags r:id="rId16"/>
    </p:custDataLst>
    <p:extLst>
      <p:ext uri="{BB962C8B-B14F-4D97-AF65-F5344CB8AC3E}">
        <p14:creationId xmlns:p14="http://schemas.microsoft.com/office/powerpoint/2010/main" val="3561228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680" r:id="rId2"/>
    <p:sldLayoutId id="2147483710" r:id="rId3"/>
    <p:sldLayoutId id="2147483709" r:id="rId4"/>
    <p:sldLayoutId id="2147483684" r:id="rId5"/>
    <p:sldLayoutId id="2147483704" r:id="rId6"/>
    <p:sldLayoutId id="2147483683" r:id="rId7"/>
    <p:sldLayoutId id="2147483687" r:id="rId8"/>
    <p:sldLayoutId id="2147483652" r:id="rId9"/>
    <p:sldLayoutId id="2147483663" r:id="rId10"/>
    <p:sldLayoutId id="2147483711" r:id="rId11"/>
    <p:sldLayoutId id="2147483676" r:id="rId12"/>
    <p:sldLayoutId id="2147483707" r:id="rId13"/>
    <p:sldLayoutId id="2147483708" r:id="rId14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b="1" i="0" kern="1200">
          <a:solidFill>
            <a:srgbClr val="000054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Arial"/>
        <a:buChar char="•"/>
        <a:defRPr sz="2400" kern="1200">
          <a:solidFill>
            <a:srgbClr val="000054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Courier New"/>
        <a:buChar char="o"/>
        <a:defRPr sz="2200" kern="1200">
          <a:solidFill>
            <a:srgbClr val="000054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lnSpc>
          <a:spcPct val="150000"/>
        </a:lnSpc>
        <a:spcBef>
          <a:spcPts val="1800"/>
        </a:spcBef>
        <a:buClr>
          <a:srgbClr val="A60C0C"/>
        </a:buClr>
        <a:buFont typeface="Arial"/>
        <a:buChar char="•"/>
        <a:defRPr sz="2000" kern="1200">
          <a:solidFill>
            <a:srgbClr val="000054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lnSpc>
          <a:spcPct val="150000"/>
        </a:lnSpc>
        <a:spcBef>
          <a:spcPct val="20000"/>
        </a:spcBef>
        <a:buClr>
          <a:srgbClr val="A60C0C"/>
        </a:buClr>
        <a:buFont typeface="Courier New"/>
        <a:buChar char="o"/>
        <a:defRPr sz="2200" kern="1200">
          <a:solidFill>
            <a:srgbClr val="333333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lnSpc>
          <a:spcPct val="150000"/>
        </a:lnSpc>
        <a:spcBef>
          <a:spcPct val="20000"/>
        </a:spcBef>
        <a:buClr>
          <a:srgbClr val="A60C0C"/>
        </a:buClr>
        <a:buFont typeface="Arial"/>
        <a:buChar char="»"/>
        <a:defRPr sz="2200" kern="1200">
          <a:solidFill>
            <a:srgbClr val="333333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wc.com/us/en/services/consulting/cybersecurity/library/information-security-survey/revitalizing-privacy-trust-in-data-driven-world.html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oonline.com/article/3153707/security/top-5-cybersecurity-facts-figures-and-statistics.html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cybermap.kaspersky.com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vietnamnews.vn/economy/421963/cyber-security-threat-to-persist-in-2018.html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bsnews.com/news/cybercrime-ring-steals-1-2-billion-internet-passwords/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4" Type="http://schemas.openxmlformats.org/officeDocument/2006/relationships/hyperlink" Target="https://www.pwc.com/us/en/services/consulting/cybersecurity/library/information-security-survey/revitalizing-privacy-trust-in-data-driven-world.html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spersky.com/blog/the-human-factor-in-it-security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38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U62S8SchxX4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4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46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tags" Target="../tags/tag47.xml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user/marquesbrownlee/" TargetMode="External"/><Relationship Id="rId3" Type="http://schemas.openxmlformats.org/officeDocument/2006/relationships/hyperlink" Target="https://www.youtube.com/playlist?list=PLQMVnqe4XbictUtFZK1-gBYvyUzTWJnOk" TargetMode="External"/><Relationship Id="rId7" Type="http://schemas.openxmlformats.org/officeDocument/2006/relationships/hyperlink" Target="https://www.youtube.com/user/Intricity101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8.xml"/><Relationship Id="rId6" Type="http://schemas.openxmlformats.org/officeDocument/2006/relationships/hyperlink" Target="https://www.youtube.com/user/numberphile" TargetMode="External"/><Relationship Id="rId5" Type="http://schemas.openxmlformats.org/officeDocument/2006/relationships/hyperlink" Target="https://www.youtube.com/user/Computerphile" TargetMode="External"/><Relationship Id="rId4" Type="http://schemas.openxmlformats.org/officeDocument/2006/relationships/hyperlink" Target="https://www.youtube.com/user/enyay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hyperlink" Target="http://www.enigmagroup.org/" TargetMode="External"/><Relationship Id="rId13" Type="http://schemas.openxmlformats.org/officeDocument/2006/relationships/hyperlink" Target="https://www.hackthis.co.uk/" TargetMode="External"/><Relationship Id="rId3" Type="http://schemas.openxmlformats.org/officeDocument/2006/relationships/hyperlink" Target="http://zero.webappsecurity.com/" TargetMode="External"/><Relationship Id="rId7" Type="http://schemas.openxmlformats.org/officeDocument/2006/relationships/hyperlink" Target="http://testaspnet.acunetix.com/" TargetMode="External"/><Relationship Id="rId12" Type="http://schemas.openxmlformats.org/officeDocument/2006/relationships/hyperlink" Target="http://overthewire.org/wargames/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Relationship Id="rId6" Type="http://schemas.openxmlformats.org/officeDocument/2006/relationships/hyperlink" Target="http://testasp.acunetix.com/" TargetMode="External"/><Relationship Id="rId11" Type="http://schemas.openxmlformats.org/officeDocument/2006/relationships/hyperlink" Target="http://www.nottrusted.com/x5s/" TargetMode="External"/><Relationship Id="rId5" Type="http://schemas.openxmlformats.org/officeDocument/2006/relationships/hyperlink" Target="http://testphp.vulnweb.com/" TargetMode="External"/><Relationship Id="rId10" Type="http://schemas.openxmlformats.org/officeDocument/2006/relationships/hyperlink" Target="https://www.owasp.org/index.php/OWASP_Hack%20ademic_Challenges_Project" TargetMode="External"/><Relationship Id="rId4" Type="http://schemas.openxmlformats.org/officeDocument/2006/relationships/hyperlink" Target="http://demo.testfire.net/" TargetMode="External"/><Relationship Id="rId9" Type="http://schemas.openxmlformats.org/officeDocument/2006/relationships/hyperlink" Target="http://www.hacmegame.org/hacmegame/main/%20welcome.html" TargetMode="External"/><Relationship Id="rId14" Type="http://schemas.openxmlformats.org/officeDocument/2006/relationships/hyperlink" Target="http://www.gameofhacks.com/" TargetMode="Externa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dvwa.co.uk/" TargetMode="External"/><Relationship Id="rId13" Type="http://schemas.openxmlformats.org/officeDocument/2006/relationships/hyperlink" Target="http://www.mcafee.com/us/downloads/free-tool%20s/hacme-bank.aspx/" TargetMode="External"/><Relationship Id="rId3" Type="http://schemas.openxmlformats.org/officeDocument/2006/relationships/hyperlink" Target="https://www.owasp.org/index.php/OWASP_Broke" TargetMode="External"/><Relationship Id="rId7" Type="http://schemas.openxmlformats.org/officeDocument/2006/relationships/hyperlink" Target="https://github.com/quantumfoam/DVNA/" TargetMode="External"/><Relationship Id="rId12" Type="http://schemas.openxmlformats.org/officeDocument/2006/relationships/hyperlink" Target="http://www.badstore.net/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0.xml"/><Relationship Id="rId6" Type="http://schemas.openxmlformats.org/officeDocument/2006/relationships/hyperlink" Target="https://www.owasp.org/index.php/Category:OW" TargetMode="External"/><Relationship Id="rId11" Type="http://schemas.openxmlformats.org/officeDocument/2006/relationships/hyperlink" Target="https://github.com/secvulture/dvta" TargetMode="External"/><Relationship Id="rId5" Type="http://schemas.openxmlformats.org/officeDocument/2006/relationships/hyperlink" Target="https://www.mavensecurity.com/web_security_d" TargetMode="External"/><Relationship Id="rId10" Type="http://schemas.openxmlformats.org/officeDocument/2006/relationships/hyperlink" Target="https://github.com/snoopysecurity/dvws" TargetMode="External"/><Relationship Id="rId4" Type="http://schemas.openxmlformats.org/officeDocument/2006/relationships/hyperlink" Target="http://www.bonsai-sec.com/en/research/moth.p" TargetMode="External"/><Relationship Id="rId9" Type="http://schemas.openxmlformats.org/officeDocument/2006/relationships/hyperlink" Target="http://dvws.secureideas.net/" TargetMode="External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hyperlink" Target="https://sourceforge.net/projects/vicnum/" TargetMode="External"/><Relationship Id="rId3" Type="http://schemas.openxmlformats.org/officeDocument/2006/relationships/hyperlink" Target="http://www.mcafee.com/us/downloads/free-tools/ha%20cmebooks.aspx" TargetMode="External"/><Relationship Id="rId7" Type="http://schemas.openxmlformats.org/officeDocument/2006/relationships/hyperlink" Target="http://suif.stanford.edu/~livshits/securibench/" TargetMode="External"/><Relationship Id="rId12" Type="http://schemas.openxmlformats.org/officeDocument/2006/relationships/hyperlink" Target="https://sourceforge.net/projects/exploitcoilvuln/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1.xml"/><Relationship Id="rId6" Type="http://schemas.openxmlformats.org/officeDocument/2006/relationships/hyperlink" Target="http://www.bonsai-sec.com/en/research/moth.php" TargetMode="External"/><Relationship Id="rId11" Type="http://schemas.openxmlformats.org/officeDocument/2006/relationships/hyperlink" Target="http://thebutterflytmp.sourceforge.net/" TargetMode="External"/><Relationship Id="rId5" Type="http://schemas.openxmlformats.org/officeDocument/2006/relationships/hyperlink" Target="http://www.mcafee.com/us/downloads/free-tools/ha%20cmetravel.aspx" TargetMode="External"/><Relationship Id="rId10" Type="http://schemas.openxmlformats.org/officeDocument/2006/relationships/hyperlink" Target="https://code.google.com/p/bodgeit/" TargetMode="External"/><Relationship Id="rId4" Type="http://schemas.openxmlformats.org/officeDocument/2006/relationships/hyperlink" Target="http://www.mcafee.com/us/downloads/free-tools/ha%20cmeshipping.aspx" TargetMode="External"/><Relationship Id="rId9" Type="http://schemas.openxmlformats.org/officeDocument/2006/relationships/hyperlink" Target="https://google-gruyere.appspot.com/part1" TargetMode="Externa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5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7140" y="1522139"/>
            <a:ext cx="6737684" cy="1421162"/>
          </a:xfrm>
        </p:spPr>
        <p:txBody>
          <a:bodyPr/>
          <a:lstStyle/>
          <a:p>
            <a:r>
              <a:rPr lang="en-US" dirty="0"/>
              <a:t>COSC2083</a:t>
            </a:r>
            <a:br>
              <a:rPr lang="en-US" dirty="0"/>
            </a:br>
            <a:r>
              <a:rPr lang="en-US" dirty="0"/>
              <a:t>Introduction to IT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7141" y="2945675"/>
            <a:ext cx="6740990" cy="932925"/>
          </a:xfrm>
        </p:spPr>
        <p:txBody>
          <a:bodyPr/>
          <a:lstStyle/>
          <a:p>
            <a:r>
              <a:rPr lang="en-US" b="1" dirty="0"/>
              <a:t>Lecture 3: Security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66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0CE23AB-9A8C-4088-9701-C11718270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25706" y="902524"/>
            <a:ext cx="5292588" cy="4018445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F46BB3B-67A9-4ECB-895F-AF3831D8C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The CIA triad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A4F5EC-E185-41F3-A126-3FFEA00BC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14206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dirty="0">
                <a:ea typeface="MS PGothic" panose="020B0600070205080204" pitchFamily="34" charset="-128"/>
                <a:cs typeface="Times New Roman" panose="02020603050405020304" pitchFamily="18" charset="0"/>
              </a:rPr>
              <a:t>Computer security issues often overlap with issues </a:t>
            </a:r>
            <a:r>
              <a:rPr lang="en-US" altLang="en-US" sz="2100" dirty="0" err="1">
                <a:ea typeface="MS PGothic" panose="020B0600070205080204" pitchFamily="34" charset="-128"/>
                <a:cs typeface="Times New Roman" panose="02020603050405020304" pitchFamily="18" charset="0"/>
              </a:rPr>
              <a:t>analysed</a:t>
            </a:r>
            <a:r>
              <a:rPr lang="en-US" altLang="en-US" sz="2100" dirty="0">
                <a:ea typeface="MS PGothic" panose="020B0600070205080204" pitchFamily="34" charset="-128"/>
                <a:cs typeface="Times New Roman" panose="02020603050405020304" pitchFamily="18" charset="0"/>
              </a:rPr>
              <a:t> under the topic of computer crime</a:t>
            </a:r>
            <a:r>
              <a:rPr lang="en-US" altLang="en-US" sz="2100" dirty="0">
                <a:ea typeface="MS PGothic" panose="020B0600070205080204" pitchFamily="34" charset="-128"/>
              </a:rPr>
              <a:t>.</a:t>
            </a:r>
          </a:p>
          <a:p>
            <a:pPr>
              <a:lnSpc>
                <a:spcPct val="100000"/>
              </a:lnSpc>
            </a:pPr>
            <a:r>
              <a:rPr lang="en-US" altLang="en-US" sz="2100" dirty="0">
                <a:ea typeface="MS PGothic" panose="020B0600070205080204" pitchFamily="34" charset="-128"/>
                <a:cs typeface="Times New Roman" panose="02020603050405020304" pitchFamily="18" charset="0"/>
              </a:rPr>
              <a:t>Virtually every breach or violation of security involving cyber-technology is also criminal in nature. </a:t>
            </a:r>
          </a:p>
          <a:p>
            <a:pPr lvl="1">
              <a:lnSpc>
                <a:spcPct val="100000"/>
              </a:lnSpc>
            </a:pPr>
            <a:r>
              <a:rPr lang="en-US" altLang="en-US" sz="2100" dirty="0">
                <a:ea typeface="MS PGothic" panose="020B0600070205080204" pitchFamily="34" charset="-128"/>
                <a:cs typeface="Times New Roman" panose="02020603050405020304" pitchFamily="18" charset="0"/>
              </a:rPr>
              <a:t>For example, hacking or sabotage</a:t>
            </a:r>
          </a:p>
          <a:p>
            <a:pPr>
              <a:lnSpc>
                <a:spcPct val="100000"/>
              </a:lnSpc>
            </a:pPr>
            <a:r>
              <a:rPr lang="en-US" altLang="en-US" sz="2100" dirty="0">
                <a:ea typeface="MS PGothic" panose="020B0600070205080204" pitchFamily="34" charset="-128"/>
                <a:cs typeface="Times New Roman" panose="02020603050405020304" pitchFamily="18" charset="0"/>
              </a:rPr>
              <a:t>But not every instance of crime in cyberspace necessarily involves a breach or violation of security. 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en-US" sz="2100" dirty="0">
              <a:ea typeface="MS PGothic" panose="020B0600070205080204" pitchFamily="34" charset="-128"/>
            </a:endParaRPr>
          </a:p>
        </p:txBody>
      </p:sp>
      <p:sp>
        <p:nvSpPr>
          <p:cNvPr id="54682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Computer Security Issues as Distinct from Computer Crime</a:t>
            </a:r>
          </a:p>
        </p:txBody>
      </p:sp>
      <p:sp>
        <p:nvSpPr>
          <p:cNvPr id="4403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97015F92-68C1-48EB-97DC-724D2B14B435}" type="slidenum">
              <a:rPr lang="en-US" altLang="en-US" sz="1050"/>
              <a:pPr eaLnBrk="1" hangingPunct="1"/>
              <a:t>11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27912170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2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en-US" sz="2100" dirty="0"/>
              <a:t>For example, an individual can use a personal computer to:</a:t>
            </a:r>
          </a:p>
          <a:p>
            <a:pPr lvl="1" eaLnBrk="1" hangingPunct="1">
              <a:lnSpc>
                <a:spcPct val="100000"/>
              </a:lnSpc>
            </a:pPr>
            <a:r>
              <a:rPr lang="en-US" altLang="en-US" sz="2100" dirty="0"/>
              <a:t>make </a:t>
            </a:r>
            <a:r>
              <a:rPr lang="en-US" altLang="en-US" sz="2100" dirty="0" err="1"/>
              <a:t>unauthorised</a:t>
            </a:r>
            <a:r>
              <a:rPr lang="en-US" altLang="en-US" sz="2100" dirty="0"/>
              <a:t> copies of software programs; </a:t>
            </a:r>
          </a:p>
          <a:p>
            <a:pPr lvl="1" eaLnBrk="1" hangingPunct="1">
              <a:lnSpc>
                <a:spcPct val="100000"/>
              </a:lnSpc>
            </a:pPr>
            <a:r>
              <a:rPr lang="en-US" altLang="en-US" sz="2100" dirty="0"/>
              <a:t>stalk (follow) a victim in cyberspace;</a:t>
            </a:r>
          </a:p>
          <a:p>
            <a:pPr lvl="1" eaLnBrk="1" hangingPunct="1">
              <a:lnSpc>
                <a:spcPct val="100000"/>
              </a:lnSpc>
            </a:pPr>
            <a:r>
              <a:rPr lang="en-US" altLang="en-US" sz="2100" dirty="0"/>
              <a:t>distribute child pornography;</a:t>
            </a:r>
          </a:p>
          <a:p>
            <a:pPr lvl="1" eaLnBrk="1" hangingPunct="1">
              <a:lnSpc>
                <a:spcPct val="100000"/>
              </a:lnSpc>
            </a:pPr>
            <a:r>
              <a:rPr lang="en-US" altLang="en-US" sz="2100" dirty="0"/>
              <a:t>engage in illegal gambling activities. 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en-US" sz="2100" dirty="0"/>
              <a:t>None of these kinds of crimes are a direct result of insecure computer systems.</a:t>
            </a:r>
          </a:p>
        </p:txBody>
      </p:sp>
      <p:sp>
        <p:nvSpPr>
          <p:cNvPr id="54682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>
              <a:defRPr/>
            </a:pPr>
            <a:r>
              <a:rPr lang="en-US" dirty="0"/>
              <a:t>Computer Security Issues as Distinct from Computer Crime</a:t>
            </a:r>
          </a:p>
        </p:txBody>
      </p:sp>
      <p:sp>
        <p:nvSpPr>
          <p:cNvPr id="4403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97015F92-68C1-48EB-97DC-724D2B14B435}" type="slidenum">
              <a:rPr lang="en-US" altLang="en-US" sz="1050"/>
              <a:pPr eaLnBrk="1" hangingPunct="1"/>
              <a:t>12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8201467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6ED2C5B-6165-4270-B556-0B2F02D05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Being an IT expert requires knowledge about IT security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Developing IT systems without considering security will lead to vulnerable IT systems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Global IT infrastructure is vulnerable to cyber attacks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Every employee, regardless of ranks and positions, must be at least aware of information security issues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Information security is a political issue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Often seen as a cost, but saves costs in the long term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Often given low priority in IT industry and IT education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A0895BD-373D-42F7-A2A3-AE7C7D9E5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study Information Security?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43477E-402E-4543-B612-F82480436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31520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35585BF-0CCC-4D9E-93E0-516C27F54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dirty="0"/>
              <a:t>Strategic investment in information security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3894BBD-89C0-480B-95A7-6BDEC341C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study Information Security?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F7B3DA-24FF-480C-9F8E-860725E94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14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6B3574-1FAD-4B5B-BFC9-8D9D2491F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063" y="1408575"/>
            <a:ext cx="5951587" cy="27820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0BB582B-2AFF-45EC-BD83-1FF6341B1F1F}"/>
              </a:ext>
            </a:extLst>
          </p:cNvPr>
          <p:cNvSpPr/>
          <p:nvPr/>
        </p:nvSpPr>
        <p:spPr>
          <a:xfrm>
            <a:off x="1490063" y="4228222"/>
            <a:ext cx="5951587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50" dirty="0"/>
              <a:t>Source: </a:t>
            </a:r>
            <a:r>
              <a:rPr lang="en-AU" sz="1050" dirty="0">
                <a:hlinkClick r:id="rId3"/>
              </a:rPr>
              <a:t>https://www.pwc.com/us/en/services/consulting/cybersecurity/library/information-security-survey/revitalizing-privacy-trust-in-data-driven-world.html</a:t>
            </a:r>
            <a:r>
              <a:rPr lang="en-AU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51450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219D985-C6FF-4387-91B7-BFFD43D84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study Information Security?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945DF-1BB8-46E7-A1D9-8295916AA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15</a:t>
            </a:fld>
            <a:endParaRPr lang="en-US" alt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E02F144-228A-4CB7-8830-4717C757C0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9216" y="902494"/>
            <a:ext cx="5547709" cy="37945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FFD1658-F65C-45F6-B73C-9CEB0D42E9CA}"/>
              </a:ext>
            </a:extLst>
          </p:cNvPr>
          <p:cNvSpPr/>
          <p:nvPr/>
        </p:nvSpPr>
        <p:spPr>
          <a:xfrm>
            <a:off x="1709682" y="4707977"/>
            <a:ext cx="5872962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50" dirty="0"/>
              <a:t>Source: </a:t>
            </a:r>
            <a:r>
              <a:rPr lang="en-AU" sz="1050" dirty="0">
                <a:hlinkClick r:id="rId3"/>
              </a:rPr>
              <a:t>https://www.csoonline.com/article/3153707/security/top-5-cybersecurity-facts-figures-and-statistics.html</a:t>
            </a:r>
            <a:r>
              <a:rPr lang="en-AU" sz="10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48773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Recent Exploits/Breaches/Bugs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Heartbleed [2014]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Shellshock [2014]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Data Exposure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Wikileaks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 err="1"/>
              <a:t>Tinders</a:t>
            </a:r>
            <a:r>
              <a:rPr lang="en-AU" sz="2000" dirty="0"/>
              <a:t> lack of encryption (until recently)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Meltdown and Spectre CPU bug | </a:t>
            </a:r>
            <a:r>
              <a:rPr lang="en-AU" sz="2000" dirty="0" err="1"/>
              <a:t>TLBleed</a:t>
            </a:r>
            <a:endParaRPr lang="en-AU" sz="2000" dirty="0"/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AU" sz="2000" dirty="0"/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AU" sz="2000" dirty="0"/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AU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None/>
            </a:pPr>
            <a:endParaRPr lang="en-AU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Edward Snowden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AU" sz="1800" dirty="0"/>
              <a:t>A computer professional, and former CIA employee who copied and leaked classified information from the NSA in 2013.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Ashley Madison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AU" sz="1800" dirty="0"/>
              <a:t>~37 Million users caught in this affair (for want of a better word…)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2000" dirty="0"/>
              <a:t>ULCA Health 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AU" sz="1800" dirty="0"/>
              <a:t>Had 4.5 Million records stolen, the data was not encrypted.</a:t>
            </a:r>
          </a:p>
          <a:p>
            <a:pPr>
              <a:lnSpc>
                <a:spcPct val="100000"/>
              </a:lnSpc>
              <a:spcBef>
                <a:spcPts val="600"/>
              </a:spcBef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endParaRPr lang="en-AU" sz="2000" dirty="0"/>
          </a:p>
          <a:p>
            <a:pPr marL="0" indent="0">
              <a:lnSpc>
                <a:spcPct val="100000"/>
              </a:lnSpc>
              <a:spcBef>
                <a:spcPts val="600"/>
              </a:spcBef>
              <a:buNone/>
            </a:pPr>
            <a:endParaRPr lang="en-A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16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5565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in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17E03-CCCE-4FFB-B576-1B82F5D89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AU" b="1" dirty="0"/>
              <a:t>Threats and Vulnerabilities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17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782280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– Source of threat?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Where are these threats likely to come from?</a:t>
            </a:r>
          </a:p>
          <a:p>
            <a:r>
              <a:rPr lang="en-AU" dirty="0"/>
              <a:t>Internal </a:t>
            </a:r>
          </a:p>
          <a:p>
            <a:pPr lvl="1"/>
            <a:r>
              <a:rPr lang="en-AU" dirty="0"/>
              <a:t>Local Network  </a:t>
            </a:r>
          </a:p>
          <a:p>
            <a:r>
              <a:rPr lang="en-AU" dirty="0"/>
              <a:t>External  </a:t>
            </a:r>
          </a:p>
          <a:p>
            <a:pPr lvl="1"/>
            <a:r>
              <a:rPr lang="en-AU" dirty="0"/>
              <a:t>Remote Network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18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936233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– Realisation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When are they likely to occur?</a:t>
            </a:r>
          </a:p>
          <a:p>
            <a:pPr>
              <a:lnSpc>
                <a:spcPct val="100000"/>
              </a:lnSpc>
            </a:pPr>
            <a:r>
              <a:rPr lang="en-AU" dirty="0"/>
              <a:t>When staffing is low  </a:t>
            </a:r>
          </a:p>
          <a:p>
            <a:pPr>
              <a:lnSpc>
                <a:spcPct val="100000"/>
              </a:lnSpc>
            </a:pPr>
            <a:r>
              <a:rPr lang="en-AU" dirty="0"/>
              <a:t>After launch of product or service  </a:t>
            </a:r>
          </a:p>
          <a:p>
            <a:pPr>
              <a:lnSpc>
                <a:spcPct val="100000"/>
              </a:lnSpc>
            </a:pPr>
            <a:r>
              <a:rPr lang="en-AU" dirty="0"/>
              <a:t>After sacking an employee  </a:t>
            </a:r>
          </a:p>
          <a:p>
            <a:pPr>
              <a:lnSpc>
                <a:spcPct val="100000"/>
              </a:lnSpc>
            </a:pPr>
            <a:r>
              <a:rPr lang="en-AU" dirty="0"/>
              <a:t>Context of political situation  </a:t>
            </a:r>
          </a:p>
          <a:p>
            <a:pPr>
              <a:lnSpc>
                <a:spcPct val="100000"/>
              </a:lnSpc>
            </a:pPr>
            <a:r>
              <a:rPr lang="en-AU" dirty="0"/>
              <a:t>As a company or organization grows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19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502345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94B675D-E2EE-4C57-A9D8-268361EEDB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Overview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5350A7D-A406-403F-AF77-FAC79D3D5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397" y="1180332"/>
            <a:ext cx="5850403" cy="351340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AU" dirty="0"/>
              <a:t>Introduction </a:t>
            </a:r>
          </a:p>
          <a:p>
            <a:pPr>
              <a:lnSpc>
                <a:spcPct val="100000"/>
              </a:lnSpc>
            </a:pPr>
            <a:r>
              <a:rPr lang="en-AU" dirty="0"/>
              <a:t>Threats and Vulnerabilities</a:t>
            </a:r>
          </a:p>
          <a:p>
            <a:pPr>
              <a:lnSpc>
                <a:spcPct val="100000"/>
              </a:lnSpc>
            </a:pPr>
            <a:r>
              <a:rPr lang="en-AU" dirty="0"/>
              <a:t>Attacks</a:t>
            </a:r>
          </a:p>
          <a:p>
            <a:pPr>
              <a:lnSpc>
                <a:spcPct val="100000"/>
              </a:lnSpc>
            </a:pPr>
            <a:r>
              <a:rPr lang="en-AU" dirty="0"/>
              <a:t>Protection / Controls</a:t>
            </a:r>
          </a:p>
          <a:p>
            <a:pPr>
              <a:lnSpc>
                <a:spcPct val="100000"/>
              </a:lnSpc>
            </a:pPr>
            <a:r>
              <a:rPr lang="en-AU" dirty="0"/>
              <a:t>Organizational strategies </a:t>
            </a:r>
          </a:p>
          <a:p>
            <a:pPr>
              <a:lnSpc>
                <a:spcPct val="100000"/>
              </a:lnSpc>
            </a:pPr>
            <a:r>
              <a:rPr lang="en-AU" dirty="0"/>
              <a:t>Q&amp;As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42459021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– What’s vulnerable?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What’s vulnerable?</a:t>
            </a:r>
          </a:p>
          <a:p>
            <a:pPr>
              <a:lnSpc>
                <a:spcPct val="100000"/>
              </a:lnSpc>
            </a:pPr>
            <a:r>
              <a:rPr lang="en-AU" dirty="0"/>
              <a:t>Data  </a:t>
            </a:r>
          </a:p>
          <a:p>
            <a:pPr>
              <a:lnSpc>
                <a:spcPct val="100000"/>
              </a:lnSpc>
            </a:pPr>
            <a:r>
              <a:rPr lang="en-AU" dirty="0"/>
              <a:t>Computers  </a:t>
            </a:r>
          </a:p>
          <a:p>
            <a:pPr>
              <a:lnSpc>
                <a:spcPct val="100000"/>
              </a:lnSpc>
            </a:pPr>
            <a:r>
              <a:rPr lang="en-AU" dirty="0"/>
              <a:t>Networks</a:t>
            </a:r>
          </a:p>
          <a:p>
            <a:pPr>
              <a:lnSpc>
                <a:spcPct val="100000"/>
              </a:lnSpc>
            </a:pPr>
            <a:r>
              <a:rPr lang="en-AU" dirty="0"/>
              <a:t>Knowledge (What your employees know about your organization?)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599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– What’s the exposure?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What’s the fallout?</a:t>
            </a:r>
          </a:p>
          <a:p>
            <a:r>
              <a:rPr lang="en-AU" dirty="0"/>
              <a:t>Loss of reputation  </a:t>
            </a:r>
          </a:p>
          <a:p>
            <a:r>
              <a:rPr lang="en-AU" dirty="0"/>
              <a:t>Loss of income  </a:t>
            </a:r>
          </a:p>
          <a:p>
            <a:r>
              <a:rPr lang="en-AU" dirty="0"/>
              <a:t>Legal action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975670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BAEDDB-4236-411F-A0EE-A02D5E059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23266" y="902525"/>
            <a:ext cx="4897468" cy="40465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EE52CA0-5F0B-4ECB-A7FE-6CC7080D1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The Fourth Wave of InfoSec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805F93-1C1F-407C-BC6D-0CEECCC50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310381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– Who is a threat?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Who pose threats to our systems and data?</a:t>
            </a:r>
          </a:p>
          <a:p>
            <a:pPr>
              <a:lnSpc>
                <a:spcPct val="100000"/>
              </a:lnSpc>
            </a:pPr>
            <a:r>
              <a:rPr lang="en-AU" dirty="0"/>
              <a:t>Competitors </a:t>
            </a:r>
          </a:p>
          <a:p>
            <a:pPr>
              <a:lnSpc>
                <a:spcPct val="100000"/>
              </a:lnSpc>
            </a:pPr>
            <a:r>
              <a:rPr lang="en-AU" dirty="0"/>
              <a:t>Clients (Negotiations)  </a:t>
            </a:r>
          </a:p>
          <a:p>
            <a:pPr>
              <a:lnSpc>
                <a:spcPct val="100000"/>
              </a:lnSpc>
            </a:pPr>
            <a:r>
              <a:rPr lang="en-AU" dirty="0"/>
              <a:t>Employees (Current + Former)  </a:t>
            </a:r>
          </a:p>
          <a:p>
            <a:pPr>
              <a:lnSpc>
                <a:spcPct val="100000"/>
              </a:lnSpc>
            </a:pPr>
            <a:r>
              <a:rPr lang="en-AU" dirty="0"/>
              <a:t>Political Activists  </a:t>
            </a:r>
          </a:p>
          <a:p>
            <a:pPr>
              <a:lnSpc>
                <a:spcPct val="100000"/>
              </a:lnSpc>
            </a:pPr>
            <a:r>
              <a:rPr lang="en-AU" dirty="0"/>
              <a:t>Script kiddies (I want to / because I can)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617014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are there vulnerabilities (1)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Today’s interconnected, interdependent, wirelessly networked business environment  </a:t>
            </a:r>
          </a:p>
          <a:p>
            <a:r>
              <a:rPr lang="en-AU" dirty="0"/>
              <a:t>Lack of awareness and easy attitude towards security issue(s) amongst people  </a:t>
            </a:r>
          </a:p>
          <a:p>
            <a:r>
              <a:rPr lang="en-AU" dirty="0"/>
              <a:t>Smaller, faster, cheaper computers &amp; storage devices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687972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68C08AD-6132-493E-AC00-A375C1098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5944" y="902524"/>
            <a:ext cx="4167478" cy="3794167"/>
          </a:xfrm>
        </p:spPr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en-US" dirty="0"/>
              <a:t>Lack of </a:t>
            </a:r>
            <a:r>
              <a:rPr lang="en-US" altLang="en-US" dirty="0">
                <a:solidFill>
                  <a:srgbClr val="C00000"/>
                </a:solidFill>
              </a:rPr>
              <a:t>awareness</a:t>
            </a:r>
            <a:r>
              <a:rPr lang="en-US" altLang="en-US" dirty="0"/>
              <a:t> and </a:t>
            </a:r>
            <a:r>
              <a:rPr lang="en-US" altLang="en-US" dirty="0">
                <a:solidFill>
                  <a:srgbClr val="C00000"/>
                </a:solidFill>
              </a:rPr>
              <a:t>easy attitude </a:t>
            </a:r>
            <a:r>
              <a:rPr lang="en-US" altLang="en-US" dirty="0"/>
              <a:t>towards security issue(s) among people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en-US" dirty="0"/>
          </a:p>
          <a:p>
            <a:pPr marL="0" indent="0">
              <a:lnSpc>
                <a:spcPct val="100000"/>
              </a:lnSpc>
              <a:buNone/>
            </a:pPr>
            <a:r>
              <a:rPr lang="en-US" altLang="en-US" dirty="0">
                <a:hlinkClick r:id="rId2"/>
              </a:rPr>
              <a:t>https://cybermap.kaspersky.com/</a:t>
            </a:r>
            <a:r>
              <a:rPr lang="en-US" altLang="en-US" dirty="0"/>
              <a:t> 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6690290-2F7C-49EC-BC9C-7BC3C8BEB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are there vulnerabilities (2)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289A4A-5165-4CC8-824D-875F877EC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25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93701-26FE-4960-9B89-C8A6F44FA2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5907" y="911297"/>
            <a:ext cx="4584634" cy="328940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C971C03-4C98-4327-A76E-B815C3855FC7}"/>
              </a:ext>
            </a:extLst>
          </p:cNvPr>
          <p:cNvSpPr/>
          <p:nvPr/>
        </p:nvSpPr>
        <p:spPr>
          <a:xfrm>
            <a:off x="4378583" y="4232203"/>
            <a:ext cx="4584633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350" dirty="0"/>
              <a:t>Source: </a:t>
            </a:r>
            <a:r>
              <a:rPr lang="en-AU" sz="1350" dirty="0">
                <a:hlinkClick r:id="rId4"/>
              </a:rPr>
              <a:t>https://vietnamnews.vn/economy/421963/cyber-security-threat-to-persist-in-2018.html</a:t>
            </a:r>
            <a:r>
              <a:rPr lang="en-AU" sz="13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541938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are there vulnerabilities (3)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dirty="0"/>
              <a:t>Decreasing skills necessary to be a computer hacker  </a:t>
            </a:r>
          </a:p>
          <a:p>
            <a:pPr>
              <a:lnSpc>
                <a:spcPct val="100000"/>
              </a:lnSpc>
            </a:pPr>
            <a:r>
              <a:rPr lang="en-AU" dirty="0"/>
              <a:t>International organised crime taking over cybercrime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altLang="en-US" sz="2400" dirty="0"/>
              <a:t>Team of network admins, intrusion specialists, data miners and financial specialists work together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altLang="en-US" sz="2400" dirty="0">
                <a:hlinkClick r:id="rId3"/>
              </a:rPr>
              <a:t>http://www.cbsnews.com/news/cybercrime-ring-steals-1-2-billion-internet-passwords/</a:t>
            </a:r>
            <a:r>
              <a:rPr lang="en-US" altLang="en-US" sz="2400" dirty="0"/>
              <a:t> </a:t>
            </a:r>
            <a:r>
              <a:rPr lang="en-AU" dirty="0"/>
              <a:t>  </a:t>
            </a:r>
          </a:p>
          <a:p>
            <a:pPr>
              <a:lnSpc>
                <a:spcPct val="100000"/>
              </a:lnSpc>
            </a:pPr>
            <a:r>
              <a:rPr lang="en-AU" dirty="0"/>
              <a:t>Lack of technical support from organisations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234828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are there vulnerabilities (4)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dirty="0"/>
              <a:t>Lack of technical support from </a:t>
            </a:r>
            <a:r>
              <a:rPr lang="en-US" altLang="en-US" dirty="0" err="1"/>
              <a:t>organisations</a:t>
            </a:r>
            <a:endParaRPr lang="en-US" altLang="en-US" dirty="0"/>
          </a:p>
          <a:p>
            <a:pPr>
              <a:lnSpc>
                <a:spcPct val="100000"/>
              </a:lnSpc>
              <a:buNone/>
            </a:pPr>
            <a:endParaRPr lang="en-GB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32076-F3C5-473A-AFF6-744AFA0D29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161" y="1416271"/>
            <a:ext cx="6487374" cy="263560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58F168F-3CAF-4518-A43C-A3234D8FCB31}"/>
              </a:ext>
            </a:extLst>
          </p:cNvPr>
          <p:cNvSpPr/>
          <p:nvPr/>
        </p:nvSpPr>
        <p:spPr>
          <a:xfrm>
            <a:off x="318160" y="4111916"/>
            <a:ext cx="8507679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600" dirty="0"/>
              <a:t>Source: </a:t>
            </a:r>
            <a:r>
              <a:rPr lang="en-AU" sz="1600" dirty="0">
                <a:hlinkClick r:id="rId4"/>
              </a:rPr>
              <a:t>https://www.pwc.com/us/en/services/consulting/cybersecurity/library/information-security-survey/revitalizing-privacy-trust-in-data-driven-world.html</a:t>
            </a:r>
            <a:r>
              <a:rPr lang="en-AU" sz="1600" dirty="0"/>
              <a:t>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486307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Data, System, &amp; Network Vulnerabilities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dirty="0"/>
              <a:t>Three vulnerabilities: 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dirty="0"/>
              <a:t>unauthorized access to data, (i.e., data security);  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r>
              <a:rPr lang="en-AU" dirty="0"/>
              <a:t>attacks on system resources (such as computer hardware, operating system software, and application software) by malicious computer programs (i.e., system security);</a:t>
            </a:r>
          </a:p>
          <a:p>
            <a:pPr marL="457200" indent="-457200">
              <a:lnSpc>
                <a:spcPct val="100000"/>
              </a:lnSpc>
              <a:buFont typeface="Arial"/>
              <a:buAutoNum type="arabicPeriod"/>
            </a:pPr>
            <a:r>
              <a:rPr lang="en-AU" dirty="0"/>
              <a:t>attacks on computer networks, privately owned networks and the Internet itself (i.e., network security).</a:t>
            </a:r>
          </a:p>
          <a:p>
            <a:pPr marL="457200" indent="-457200">
              <a:lnSpc>
                <a:spcPct val="100000"/>
              </a:lnSpc>
              <a:buAutoNum type="arabicPeriod"/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28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96526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0C503EC-F9AA-4C6B-909C-65FA62849C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634" y="902524"/>
            <a:ext cx="6547247" cy="3667448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B9FFA39-BD46-4FE4-9EC5-4ADF55857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Data, System, &amp; Network Vulnerabilities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1C01B0-F8A3-42AE-8182-CF6407735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8818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A853C7B-C58E-48AB-B86E-25FC633B1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Session 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F54C5-3C6D-4BDB-95B6-1F2F3B447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AU" dirty="0"/>
              <a:t>Introduction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F71E773-7959-4278-B92A-47BD11A4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0374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4325D14-6375-4563-90D1-FB4577B7C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dirty="0"/>
              <a:t>Human is the weakest link in the information security chain</a:t>
            </a:r>
            <a:endParaRPr lang="en-AU" sz="2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95162C2-77D9-48FE-B6C4-FDA715083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Fourth type of vulnerability?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91E09E-E289-49E2-A86A-BCD03D657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30</a:t>
            </a:fld>
            <a:endParaRPr lang="en-US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40313-2830-40DF-A56D-17F306BC4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7874" y="1705989"/>
            <a:ext cx="4293096" cy="28841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21018CD-EDDF-48DE-986D-52E2A9242EBA}"/>
              </a:ext>
            </a:extLst>
          </p:cNvPr>
          <p:cNvSpPr/>
          <p:nvPr/>
        </p:nvSpPr>
        <p:spPr>
          <a:xfrm>
            <a:off x="1355262" y="3689871"/>
            <a:ext cx="210623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AU" sz="1350" dirty="0"/>
              <a:t>Source: </a:t>
            </a:r>
            <a:r>
              <a:rPr lang="en-AU" sz="1350" dirty="0">
                <a:hlinkClick r:id="rId3"/>
              </a:rPr>
              <a:t>https://www.kaspersky.com/blog/the-human-factor-in-it-security/</a:t>
            </a:r>
            <a:r>
              <a:rPr lang="en-AU" sz="13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96768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786CEA-233C-4AE0-ABE3-847998D2D3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01209" y="902494"/>
            <a:ext cx="5123724" cy="3794522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C2E61639-3658-4B35-8346-890EA1882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Insider’s Threats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1FFF64-913A-46F2-984E-02990833E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31</a:t>
            </a:fld>
            <a:endParaRPr lang="en-U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11D6CB-331D-4FA9-8C01-6B7D6E48A0E9}"/>
              </a:ext>
            </a:extLst>
          </p:cNvPr>
          <p:cNvSpPr/>
          <p:nvPr/>
        </p:nvSpPr>
        <p:spPr>
          <a:xfrm>
            <a:off x="1950626" y="4707977"/>
            <a:ext cx="522489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050" dirty="0"/>
              <a:t>Stanton, JM, Stam, KR, Mastrangelo, P &amp; </a:t>
            </a:r>
            <a:r>
              <a:rPr lang="en-AU" sz="1050" dirty="0" err="1"/>
              <a:t>Jolton</a:t>
            </a:r>
            <a:r>
              <a:rPr lang="en-AU" sz="1050" dirty="0"/>
              <a:t>, J 2005, ‘Analysis of end user security </a:t>
            </a:r>
            <a:r>
              <a:rPr lang="en-AU" sz="1050" dirty="0" err="1"/>
              <a:t>behaviors</a:t>
            </a:r>
            <a:r>
              <a:rPr lang="en-AU" sz="1050" dirty="0"/>
              <a:t>’, Computers &amp; Security, vol. 24, no. 2, pp. 124–133. </a:t>
            </a:r>
          </a:p>
        </p:txBody>
      </p:sp>
    </p:spTree>
    <p:extLst>
      <p:ext uri="{BB962C8B-B14F-4D97-AF65-F5344CB8AC3E}">
        <p14:creationId xmlns:p14="http://schemas.microsoft.com/office/powerpoint/2010/main" val="1875030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Common Human Errors (1)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Carelessness with Laptops</a:t>
            </a:r>
          </a:p>
          <a:p>
            <a:r>
              <a:rPr lang="en-AU" dirty="0"/>
              <a:t>Carelessness with Computing Devices </a:t>
            </a:r>
          </a:p>
          <a:p>
            <a:r>
              <a:rPr lang="en-AU" dirty="0"/>
              <a:t>Opening Questionable E-mail  </a:t>
            </a:r>
          </a:p>
          <a:p>
            <a:r>
              <a:rPr lang="en-AU" dirty="0"/>
              <a:t>Careless Internet Surfing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5297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Common Human Errors (2)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Poor Password Selection and Use  </a:t>
            </a:r>
          </a:p>
          <a:p>
            <a:r>
              <a:rPr lang="en-AU" dirty="0"/>
              <a:t>Carelessness with One’s Office  </a:t>
            </a:r>
          </a:p>
          <a:p>
            <a:r>
              <a:rPr lang="en-AU" dirty="0"/>
              <a:t>Carelessness Using Unmanaged Devices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2736888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in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17E03-CCCE-4FFB-B576-1B82F5D89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AU" b="1" dirty="0"/>
              <a:t>Attacks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301169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"/>
            <a:ext cx="8259288" cy="902525"/>
          </a:xfrm>
        </p:spPr>
        <p:txBody>
          <a:bodyPr/>
          <a:lstStyle/>
          <a:p>
            <a:r>
              <a:rPr lang="en-AU" dirty="0"/>
              <a:t>Threats + Attacks (1)!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dirty="0"/>
              <a:t>Malware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400" dirty="0"/>
              <a:t>Virus, Worm, Trojans, Logic Bombs, Ransomware, Adware, Spyware, Rootkits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dirty="0"/>
              <a:t>Password attacks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400" dirty="0"/>
              <a:t>Brute Force, Dictionary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dirty="0"/>
              <a:t>DOS / DDOS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400" dirty="0"/>
              <a:t>Denial of Service / Distributed DOS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709927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Threats + Attacks! (2)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Phishing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Deception used to acquire sensitive personal information 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Social Engineering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Manipulating people so they give up confidential information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Man-in-the-middle-Attack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AU" sz="2000" dirty="0"/>
              <a:t>Occurs when someone between you and the person with whom you are communicating is actively monitoring, capturing, and controlling your communication transparently. 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None/>
            </a:pPr>
            <a:r>
              <a:rPr lang="en-AU" sz="2000" dirty="0"/>
              <a:t>The list goes on..</a:t>
            </a:r>
          </a:p>
          <a:p>
            <a:pPr marL="457200" lvl="1" indent="0">
              <a:lnSpc>
                <a:spcPct val="100000"/>
              </a:lnSpc>
              <a:spcBef>
                <a:spcPts val="1200"/>
              </a:spcBef>
              <a:buNone/>
            </a:pPr>
            <a:endParaRPr lang="en-A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356078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in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17E03-CCCE-4FFB-B576-1B82F5D89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AU" b="1" dirty="0"/>
              <a:t>Protection / Controls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37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359865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Counter Measures! (1)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Firewalls  </a:t>
            </a:r>
          </a:p>
          <a:p>
            <a:r>
              <a:rPr lang="en-AU" dirty="0"/>
              <a:t>Anti-Virus Software and Antispyware  </a:t>
            </a:r>
          </a:p>
          <a:p>
            <a:r>
              <a:rPr lang="en-AU" dirty="0"/>
              <a:t>Encryption Tools  </a:t>
            </a:r>
          </a:p>
          <a:p>
            <a:r>
              <a:rPr lang="en-AU" dirty="0"/>
              <a:t>Anonymity Tools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080419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Counter Measures! (2)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dirty="0"/>
              <a:t>Firewall can be defined as:  </a:t>
            </a:r>
          </a:p>
          <a:p>
            <a:pPr lvl="1">
              <a:lnSpc>
                <a:spcPct val="100000"/>
              </a:lnSpc>
            </a:pPr>
            <a:r>
              <a:rPr lang="en-AU" sz="2400" dirty="0"/>
              <a:t>a system or combination of systems that enforces a boundary between two or more networks.  </a:t>
            </a:r>
          </a:p>
          <a:p>
            <a:pPr lvl="1">
              <a:lnSpc>
                <a:spcPct val="100000"/>
              </a:lnSpc>
            </a:pPr>
            <a:r>
              <a:rPr lang="en-AU" sz="2400" dirty="0"/>
              <a:t>firewalls serve two purposes in that they control access to all traffic that: </a:t>
            </a:r>
          </a:p>
          <a:p>
            <a:pPr lvl="2">
              <a:lnSpc>
                <a:spcPct val="100000"/>
              </a:lnSpc>
            </a:pPr>
            <a:r>
              <a:rPr lang="en-AU" sz="2400" dirty="0"/>
              <a:t>(a) enters an internal network  </a:t>
            </a:r>
          </a:p>
          <a:p>
            <a:pPr lvl="2">
              <a:lnSpc>
                <a:spcPct val="100000"/>
              </a:lnSpc>
            </a:pPr>
            <a:r>
              <a:rPr lang="en-AU" sz="2400" dirty="0"/>
              <a:t>(b) leaves an internal network.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39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33724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Short Exercise!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b="1" dirty="0"/>
              <a:t>Communication + Topics / Interests in IT</a:t>
            </a:r>
          </a:p>
          <a:p>
            <a:pPr>
              <a:lnSpc>
                <a:spcPct val="100000"/>
              </a:lnSpc>
            </a:pPr>
            <a:r>
              <a:rPr lang="en-AU" dirty="0"/>
              <a:t>Form a pair with a person nearby </a:t>
            </a:r>
          </a:p>
          <a:p>
            <a:pPr>
              <a:lnSpc>
                <a:spcPct val="100000"/>
              </a:lnSpc>
            </a:pPr>
            <a:r>
              <a:rPr lang="en-AU" dirty="0"/>
              <a:t>Compare your answers to the question:</a:t>
            </a:r>
          </a:p>
          <a:p>
            <a:pPr marL="400050" lvl="1" indent="0">
              <a:lnSpc>
                <a:spcPct val="100000"/>
              </a:lnSpc>
              <a:buNone/>
            </a:pPr>
            <a:r>
              <a:rPr lang="en-AU" dirty="0"/>
              <a:t>“What methods/policies do you have to protect your systems, data, privacy?”</a:t>
            </a:r>
          </a:p>
          <a:p>
            <a:pPr>
              <a:lnSpc>
                <a:spcPct val="100000"/>
              </a:lnSpc>
            </a:pPr>
            <a:r>
              <a:rPr lang="en-AU" dirty="0"/>
              <a:t>You have a few minutes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2847553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Counter Measures! (3)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Antispyware programs have become a standard means of protecting against unwanted spyware.  </a:t>
            </a:r>
          </a:p>
          <a:p>
            <a:r>
              <a:rPr lang="en-AU" dirty="0"/>
              <a:t>Anonymity - TOR / VPN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029194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Encryption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dirty="0"/>
              <a:t>Encryption is the technique used to convert the information in a message composed in ordinary text (plain text), into cyphers. </a:t>
            </a:r>
          </a:p>
          <a:p>
            <a:pPr>
              <a:lnSpc>
                <a:spcPct val="100000"/>
              </a:lnSpc>
            </a:pPr>
            <a:r>
              <a:rPr lang="en-AU" dirty="0"/>
              <a:t>The party receiving the encrypted message uses a "key" to decrypt the ciphertext back into plain text.  </a:t>
            </a:r>
          </a:p>
          <a:p>
            <a:pPr>
              <a:lnSpc>
                <a:spcPct val="100000"/>
              </a:lnSpc>
            </a:pPr>
            <a:r>
              <a:rPr lang="en-AU" dirty="0"/>
              <a:t>So long as both parties have the appropriate key, they can decode a message back into its original form (i.e., plain text). </a:t>
            </a:r>
          </a:p>
          <a:p>
            <a:pPr>
              <a:lnSpc>
                <a:spcPct val="100000"/>
              </a:lnSpc>
            </a:pP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117092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Encryption - Keys / Key Share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dirty="0"/>
              <a:t>One challenge in ensuring the integrity of encrypted communications has been to make sure that the key, which must remain private, can be successfully communicated. </a:t>
            </a:r>
          </a:p>
          <a:p>
            <a:pPr>
              <a:lnSpc>
                <a:spcPct val="100000"/>
              </a:lnSpc>
            </a:pPr>
            <a:r>
              <a:rPr lang="en-AU" dirty="0"/>
              <a:t>In private-key encryption, both parties use the same encryption algorithm and the same private key.  </a:t>
            </a:r>
          </a:p>
          <a:p>
            <a:pPr>
              <a:lnSpc>
                <a:spcPct val="100000"/>
              </a:lnSpc>
            </a:pPr>
            <a:r>
              <a:rPr lang="en-AU" dirty="0"/>
              <a:t>Public cryptography uses two keys: one public and the other private.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AU" dirty="0"/>
              <a:t> Watch the video: </a:t>
            </a:r>
            <a:r>
              <a:rPr lang="en-AU" dirty="0">
                <a:hlinkClick r:id="rId3"/>
              </a:rPr>
              <a:t>Key Exchange 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8421077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13B8F29-9C19-4795-AA91-A7C5A68F0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8294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Encryption Tools</a:t>
            </a:r>
          </a:p>
        </p:txBody>
      </p:sp>
      <p:sp>
        <p:nvSpPr>
          <p:cNvPr id="82946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84B2CB61-5AF5-4CDA-80FD-AF292A340540}" type="slidenum">
              <a:rPr lang="en-US" altLang="en-US" sz="1050"/>
              <a:pPr eaLnBrk="1" hangingPunct="1"/>
              <a:t>43</a:t>
            </a:fld>
            <a:endParaRPr lang="en-US" altLang="en-US" sz="1050"/>
          </a:p>
        </p:txBody>
      </p:sp>
      <p:pic>
        <p:nvPicPr>
          <p:cNvPr id="82947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9054" y="973097"/>
            <a:ext cx="4590026" cy="36689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663652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Information Security Controls (1)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Physical Controls - Prevent unauthorized individuals from gaining access to a company’s facilities. </a:t>
            </a:r>
          </a:p>
          <a:p>
            <a:pPr lvl="1"/>
            <a:r>
              <a:rPr lang="en-AU" dirty="0"/>
              <a:t>Walls / Doors / Locks / Guards / Alarm systems </a:t>
            </a:r>
          </a:p>
          <a:p>
            <a:r>
              <a:rPr lang="en-AU" dirty="0"/>
              <a:t>Access Controls - Authentication and Authorisation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44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2716384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Information Security Controls  (2)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Communication Controls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9A43BD-529A-4737-B2E1-9CDF8AEF29A0}"/>
              </a:ext>
            </a:extLst>
          </p:cNvPr>
          <p:cNvSpPr txBox="1"/>
          <p:nvPr/>
        </p:nvSpPr>
        <p:spPr>
          <a:xfrm>
            <a:off x="460917" y="1602254"/>
            <a:ext cx="4044175" cy="2793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Firewalls  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Anti-malware Systems  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Whitelisting and Blacklisting  </a:t>
            </a:r>
          </a:p>
          <a:p>
            <a:pPr marL="342900" indent="-34290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Encryption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CE31BE-8A9A-4BCF-990C-ECCB154476BC}"/>
              </a:ext>
            </a:extLst>
          </p:cNvPr>
          <p:cNvSpPr txBox="1"/>
          <p:nvPr/>
        </p:nvSpPr>
        <p:spPr>
          <a:xfrm>
            <a:off x="4290708" y="1602254"/>
            <a:ext cx="4829540" cy="1685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Virtual Private Networking 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Secure Socket Layer  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AU" sz="2400" dirty="0">
                <a:solidFill>
                  <a:srgbClr val="000054"/>
                </a:solidFill>
              </a:rPr>
              <a:t>Employee Monitoring Systems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179654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in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17E03-CCCE-4FFB-B576-1B82F5D89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US" b="1" dirty="0"/>
              <a:t>Organizational strategies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46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378966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Total Security in Cyberspace</a:t>
            </a:r>
          </a:p>
        </p:txBody>
      </p:sp>
      <p:sp>
        <p:nvSpPr>
          <p:cNvPr id="728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endParaRPr lang="en-US" altLang="en-US" dirty="0"/>
          </a:p>
          <a:p>
            <a:pPr eaLnBrk="1" hangingPunct="1">
              <a:lnSpc>
                <a:spcPct val="100000"/>
              </a:lnSpc>
            </a:pPr>
            <a:endParaRPr lang="en-US" altLang="en-US" dirty="0"/>
          </a:p>
          <a:p>
            <a:pPr algn="ctr" eaLnBrk="1" hangingPunct="1">
              <a:lnSpc>
                <a:spcPct val="100000"/>
              </a:lnSpc>
            </a:pPr>
            <a:r>
              <a:rPr lang="en-US" altLang="en-US" dirty="0"/>
              <a:t>Can total security in </a:t>
            </a:r>
            <a:r>
              <a:rPr lang="en-US" altLang="en-US" dirty="0" err="1"/>
              <a:t>organisations</a:t>
            </a:r>
            <a:r>
              <a:rPr lang="en-US" altLang="en-US" dirty="0"/>
              <a:t> be achieved? </a:t>
            </a:r>
          </a:p>
          <a:p>
            <a:pPr algn="ctr" eaLnBrk="1" hangingPunct="1">
              <a:lnSpc>
                <a:spcPct val="100000"/>
              </a:lnSpc>
            </a:pPr>
            <a:r>
              <a:rPr lang="en-US" altLang="en-US" dirty="0"/>
              <a:t>If so, would it be a desirable goal?</a:t>
            </a:r>
          </a:p>
        </p:txBody>
      </p:sp>
      <p:sp>
        <p:nvSpPr>
          <p:cNvPr id="83971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3973DB6B-7DB1-49B0-AF92-F9181A2D49E7}" type="slidenum">
              <a:rPr lang="en-US" altLang="en-US" sz="1050"/>
              <a:pPr eaLnBrk="1" hangingPunct="1"/>
              <a:t>47</a:t>
            </a:fld>
            <a:endParaRPr lang="en-US" altLang="en-US" sz="105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6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Total Security in Cyberspace</a:t>
            </a:r>
          </a:p>
        </p:txBody>
      </p:sp>
      <p:sp>
        <p:nvSpPr>
          <p:cNvPr id="72806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200" dirty="0"/>
              <a:t>When asked if we would prefer a secure cyberspace, we would likely answer "yes." </a:t>
            </a:r>
          </a:p>
          <a:p>
            <a:pPr>
              <a:lnSpc>
                <a:spcPct val="100000"/>
              </a:lnSpc>
            </a:pPr>
            <a:r>
              <a:rPr lang="en-US" altLang="en-US" sz="2200" dirty="0"/>
              <a:t>But we might not be willing to accept the consequences of such a level of security. 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More secure systems might require certain additional features in cybertechnology</a:t>
            </a:r>
          </a:p>
          <a:p>
            <a:pPr lvl="1">
              <a:lnSpc>
                <a:spcPct val="100000"/>
              </a:lnSpc>
            </a:pPr>
            <a:r>
              <a:rPr lang="en-US" altLang="en-US" dirty="0"/>
              <a:t>This would result in computer systems being </a:t>
            </a:r>
            <a:r>
              <a:rPr lang="en-US" altLang="en-US" dirty="0">
                <a:solidFill>
                  <a:srgbClr val="C00000"/>
                </a:solidFill>
              </a:rPr>
              <a:t>less friendly </a:t>
            </a:r>
            <a:r>
              <a:rPr lang="en-US" altLang="en-US" dirty="0"/>
              <a:t>and thus </a:t>
            </a:r>
            <a:r>
              <a:rPr lang="en-US" altLang="en-US" dirty="0">
                <a:solidFill>
                  <a:srgbClr val="C00000"/>
                </a:solidFill>
              </a:rPr>
              <a:t>more difficult </a:t>
            </a:r>
            <a:r>
              <a:rPr lang="en-US" altLang="en-US" dirty="0"/>
              <a:t>for ordinary users to operate. </a:t>
            </a:r>
          </a:p>
        </p:txBody>
      </p:sp>
      <p:sp>
        <p:nvSpPr>
          <p:cNvPr id="83971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3973DB6B-7DB1-49B0-AF92-F9181A2D49E7}" type="slidenum">
              <a:rPr lang="en-US" altLang="en-US" sz="1050"/>
              <a:pPr eaLnBrk="1" hangingPunct="1"/>
              <a:t>48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410170662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altLang="en-US" dirty="0"/>
              <a:t>Tradeoffs Involving Computer Security</a:t>
            </a:r>
          </a:p>
        </p:txBody>
      </p:sp>
      <p:sp>
        <p:nvSpPr>
          <p:cNvPr id="729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en-US" dirty="0"/>
              <a:t>More secure computer systems might also result in products that are </a:t>
            </a:r>
            <a:r>
              <a:rPr lang="en-US" altLang="en-US" dirty="0">
                <a:solidFill>
                  <a:srgbClr val="C00000"/>
                </a:solidFill>
              </a:rPr>
              <a:t>more expensive</a:t>
            </a:r>
            <a:r>
              <a:rPr lang="en-US" altLang="en-US" dirty="0"/>
              <a:t>. </a:t>
            </a:r>
          </a:p>
          <a:p>
            <a:pPr lvl="1">
              <a:lnSpc>
                <a:spcPct val="100000"/>
              </a:lnSpc>
            </a:pPr>
            <a:r>
              <a:rPr lang="en-US" altLang="en-US" sz="2400" dirty="0"/>
              <a:t>Would consumers be willing to spend more money for more secure computer systems? 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en-US" dirty="0"/>
              <a:t>The costs associated with computer security can be measured both in monetary and non-monetary terms (such as </a:t>
            </a:r>
            <a:r>
              <a:rPr lang="en-US" altLang="en-US" dirty="0">
                <a:solidFill>
                  <a:srgbClr val="C00000"/>
                </a:solidFill>
              </a:rPr>
              <a:t>convenience</a:t>
            </a:r>
            <a:r>
              <a:rPr lang="en-US" altLang="en-US" dirty="0"/>
              <a:t> and </a:t>
            </a:r>
            <a:r>
              <a:rPr lang="en-US" altLang="en-US" dirty="0">
                <a:solidFill>
                  <a:srgbClr val="C00000"/>
                </a:solidFill>
              </a:rPr>
              <a:t>flexibility</a:t>
            </a:r>
            <a:r>
              <a:rPr lang="en-US" altLang="en-US" dirty="0"/>
              <a:t>) because more secure systems might also be less user-friendly. </a:t>
            </a:r>
          </a:p>
          <a:p>
            <a:pPr eaLnBrk="1" hangingPunct="1">
              <a:lnSpc>
                <a:spcPct val="100000"/>
              </a:lnSpc>
            </a:pPr>
            <a:endParaRPr lang="en-US" altLang="en-US" dirty="0"/>
          </a:p>
        </p:txBody>
      </p:sp>
      <p:sp>
        <p:nvSpPr>
          <p:cNvPr id="8499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FDE17181-BDCC-472A-953D-14C70229D9ED}" type="slidenum">
              <a:rPr lang="en-US" altLang="en-US" sz="1050"/>
              <a:pPr eaLnBrk="1" hangingPunct="1"/>
              <a:t>49</a:t>
            </a:fld>
            <a:endParaRPr lang="en-US" altLang="en-US" sz="105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Coverage / Discussions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sz="2200" dirty="0"/>
              <a:t>Security in IT</a:t>
            </a:r>
          </a:p>
          <a:p>
            <a:pPr>
              <a:lnSpc>
                <a:spcPct val="100000"/>
              </a:lnSpc>
            </a:pPr>
            <a:r>
              <a:rPr lang="en-AU" sz="2200" dirty="0"/>
              <a:t>Introduction to Information Security  </a:t>
            </a:r>
          </a:p>
          <a:p>
            <a:pPr>
              <a:lnSpc>
                <a:spcPct val="100000"/>
              </a:lnSpc>
            </a:pPr>
            <a:r>
              <a:rPr lang="en-AU" sz="2200" dirty="0"/>
              <a:t>Unintentional Threats to Information Systems  </a:t>
            </a:r>
          </a:p>
          <a:p>
            <a:pPr>
              <a:lnSpc>
                <a:spcPct val="100000"/>
              </a:lnSpc>
            </a:pPr>
            <a:r>
              <a:rPr lang="en-AU" sz="2200" dirty="0"/>
              <a:t>Deliberate Threats to Information Systems  </a:t>
            </a:r>
          </a:p>
          <a:p>
            <a:pPr>
              <a:lnSpc>
                <a:spcPct val="100000"/>
              </a:lnSpc>
            </a:pPr>
            <a:r>
              <a:rPr lang="en-AU" sz="2200" dirty="0"/>
              <a:t>What Organizations Are Doing to Protect Information Resources </a:t>
            </a:r>
          </a:p>
          <a:p>
            <a:pPr>
              <a:lnSpc>
                <a:spcPct val="100000"/>
              </a:lnSpc>
            </a:pPr>
            <a:r>
              <a:rPr lang="en-AU" sz="2200" dirty="0"/>
              <a:t>Information Security Controls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5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38087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C33B26E-93C4-4EE3-A4F7-C880B63BF8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b="1" dirty="0"/>
              <a:t>Information security governance </a:t>
            </a:r>
            <a:r>
              <a:rPr lang="en-AU" dirty="0"/>
              <a:t>consists of the </a:t>
            </a:r>
            <a:r>
              <a:rPr lang="en-AU" dirty="0">
                <a:solidFill>
                  <a:srgbClr val="C00000"/>
                </a:solidFill>
              </a:rPr>
              <a:t>leadership</a:t>
            </a:r>
            <a:r>
              <a:rPr lang="en-AU" dirty="0"/>
              <a:t>, </a:t>
            </a:r>
            <a:r>
              <a:rPr lang="en-AU" dirty="0">
                <a:solidFill>
                  <a:srgbClr val="C00000"/>
                </a:solidFill>
              </a:rPr>
              <a:t>organisational structures</a:t>
            </a:r>
            <a:r>
              <a:rPr lang="en-AU" dirty="0"/>
              <a:t> and </a:t>
            </a:r>
            <a:r>
              <a:rPr lang="en-AU" dirty="0">
                <a:solidFill>
                  <a:srgbClr val="C00000"/>
                </a:solidFill>
              </a:rPr>
              <a:t>processes</a:t>
            </a:r>
            <a:r>
              <a:rPr lang="en-AU" dirty="0"/>
              <a:t> that safeguard information. </a:t>
            </a:r>
          </a:p>
          <a:p>
            <a:pPr>
              <a:lnSpc>
                <a:spcPct val="100000"/>
              </a:lnSpc>
            </a:pPr>
            <a:r>
              <a:rPr lang="en-AU" dirty="0"/>
              <a:t>Critical to the success of these structures and processes is </a:t>
            </a:r>
            <a:r>
              <a:rPr lang="en-AU" dirty="0">
                <a:solidFill>
                  <a:srgbClr val="C00000"/>
                </a:solidFill>
              </a:rPr>
              <a:t>effective communication </a:t>
            </a:r>
            <a:r>
              <a:rPr lang="en-AU" dirty="0"/>
              <a:t>amongst all parties based on constructive relationships, a </a:t>
            </a:r>
            <a:r>
              <a:rPr lang="en-AU" dirty="0">
                <a:solidFill>
                  <a:srgbClr val="C00000"/>
                </a:solidFill>
              </a:rPr>
              <a:t>common language </a:t>
            </a:r>
            <a:r>
              <a:rPr lang="en-AU" dirty="0"/>
              <a:t>and </a:t>
            </a:r>
            <a:r>
              <a:rPr lang="en-AU" dirty="0">
                <a:solidFill>
                  <a:srgbClr val="C00000"/>
                </a:solidFill>
              </a:rPr>
              <a:t>shared commitment </a:t>
            </a:r>
            <a:r>
              <a:rPr lang="en-AU" dirty="0"/>
              <a:t>to addressing the issues.</a:t>
            </a:r>
          </a:p>
          <a:p>
            <a:pPr>
              <a:lnSpc>
                <a:spcPct val="100000"/>
              </a:lnSpc>
            </a:pPr>
            <a:r>
              <a:rPr lang="en-AU" dirty="0"/>
              <a:t>Here we focus on </a:t>
            </a:r>
            <a:r>
              <a:rPr lang="en-AU" b="1" dirty="0">
                <a:solidFill>
                  <a:schemeClr val="tx2"/>
                </a:solidFill>
              </a:rPr>
              <a:t>Risk Management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614539-9F0B-4FB3-98AC-B78A75057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Information Security Governance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F7C5BE-3CB7-4640-9A16-15E379D4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50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775334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InfoSec Risk Management</a:t>
            </a:r>
          </a:p>
        </p:txBody>
      </p:sp>
      <p:sp>
        <p:nvSpPr>
          <p:cNvPr id="8704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US" altLang="en-US" dirty="0" err="1"/>
              <a:t>Organisations</a:t>
            </a:r>
            <a:r>
              <a:rPr lang="en-US" altLang="en-US" dirty="0"/>
              <a:t> perform risk analyses to ensure that their IS security programs are cost effective:</a:t>
            </a:r>
          </a:p>
          <a:p>
            <a:pPr>
              <a:lnSpc>
                <a:spcPct val="100000"/>
              </a:lnSpc>
            </a:pPr>
            <a:r>
              <a:rPr lang="en-US" altLang="en-US" b="1" dirty="0">
                <a:solidFill>
                  <a:srgbClr val="C00000"/>
                </a:solidFill>
              </a:rPr>
              <a:t>Risk analysis: </a:t>
            </a:r>
            <a:r>
              <a:rPr lang="en-US" altLang="en-US" dirty="0"/>
              <a:t>assessing the value of each risk and estimating the effect</a:t>
            </a:r>
          </a:p>
          <a:p>
            <a:pPr>
              <a:lnSpc>
                <a:spcPct val="100000"/>
              </a:lnSpc>
            </a:pPr>
            <a:r>
              <a:rPr lang="en-US" altLang="en-US" b="1" dirty="0">
                <a:solidFill>
                  <a:srgbClr val="C00000"/>
                </a:solidFill>
              </a:rPr>
              <a:t>Risk mitigation: </a:t>
            </a:r>
            <a:r>
              <a:rPr lang="en-US" altLang="en-US" dirty="0"/>
              <a:t>take steps to control and contain risks</a:t>
            </a:r>
          </a:p>
          <a:p>
            <a:pPr>
              <a:lnSpc>
                <a:spcPct val="100000"/>
              </a:lnSpc>
            </a:pPr>
            <a:r>
              <a:rPr lang="en-US" altLang="en-US" b="1" dirty="0">
                <a:solidFill>
                  <a:srgbClr val="C00000"/>
                </a:solidFill>
              </a:rPr>
              <a:t>Risk acceptance: </a:t>
            </a:r>
            <a:r>
              <a:rPr lang="en-US" altLang="en-US" dirty="0">
                <a:solidFill>
                  <a:schemeClr val="tx2"/>
                </a:solidFill>
              </a:rPr>
              <a:t>a</a:t>
            </a:r>
            <a:r>
              <a:rPr lang="en-US" altLang="en-US" dirty="0"/>
              <a:t>ccept the potential risk, continue operating with no controls, and absorb any damages that occur</a:t>
            </a:r>
          </a:p>
        </p:txBody>
      </p:sp>
      <p:sp>
        <p:nvSpPr>
          <p:cNvPr id="87043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69FA21E3-E6A7-46A6-9DB5-7ED715979C95}" type="slidenum">
              <a:rPr lang="en-US" altLang="en-US" sz="1050"/>
              <a:pPr eaLnBrk="1" hangingPunct="1"/>
              <a:t>51</a:t>
            </a:fld>
            <a:endParaRPr lang="en-US" altLang="en-US" sz="105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dirty="0"/>
              <a:t>InfoSec Risk Management</a:t>
            </a:r>
          </a:p>
        </p:txBody>
      </p:sp>
      <p:sp>
        <p:nvSpPr>
          <p:cNvPr id="8806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Risk limitation:</a:t>
            </a:r>
            <a:r>
              <a:rPr lang="en-US" altLang="en-US" sz="2100" dirty="0"/>
              <a:t> limit the risk by implementing controls that minimize the impact of the threat.</a:t>
            </a:r>
          </a:p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Risk transference: </a:t>
            </a:r>
            <a:r>
              <a:rPr lang="en-US" altLang="en-US" sz="2100" dirty="0"/>
              <a:t>transfer the risk by using other means to compensate for the loss, such as by purchasing insurance.</a:t>
            </a:r>
          </a:p>
        </p:txBody>
      </p:sp>
      <p:sp>
        <p:nvSpPr>
          <p:cNvPr id="88067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CF03FB84-6E0F-4B76-82BC-FD0D3DC69631}" type="slidenum">
              <a:rPr lang="en-US" altLang="en-US" sz="1050"/>
              <a:pPr eaLnBrk="1" hangingPunct="1"/>
              <a:t>52</a:t>
            </a:fld>
            <a:endParaRPr lang="en-US" altLang="en-US" sz="1050"/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8D5B51-68E4-4207-B063-B7F080ED07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263" y="910980"/>
            <a:ext cx="8729662" cy="377874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EBB62B5-41AC-49B1-840E-7851E56FD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InfoSec Risk Management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F96C6-E44B-4387-BE2C-6BBEEB233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53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4569304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Business Continuity Plans</a:t>
            </a:r>
          </a:p>
        </p:txBody>
      </p:sp>
      <p:sp>
        <p:nvSpPr>
          <p:cNvPr id="9216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Business continuity plan: </a:t>
            </a:r>
            <a:r>
              <a:rPr lang="en-AU" altLang="en-US" sz="2100" dirty="0">
                <a:solidFill>
                  <a:schemeClr val="tx2"/>
                </a:solidFill>
              </a:rPr>
              <a:t>refers to the processes that stakeholders take to ensure that normal business operations can continue during a disaster. </a:t>
            </a:r>
          </a:p>
          <a:p>
            <a:pPr>
              <a:lnSpc>
                <a:spcPct val="100000"/>
              </a:lnSpc>
            </a:pPr>
            <a:r>
              <a:rPr lang="en-AU" altLang="en-US" sz="2100" dirty="0">
                <a:solidFill>
                  <a:schemeClr val="tx2"/>
                </a:solidFill>
              </a:rPr>
              <a:t>Successful continuity plans typically involve making sure that network connections, online systems, phones, network drives, servers, and business applications are allowed to run without downtime.</a:t>
            </a:r>
            <a:endParaRPr lang="en-US" altLang="en-US" sz="2100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2100" dirty="0"/>
          </a:p>
        </p:txBody>
      </p:sp>
      <p:sp>
        <p:nvSpPr>
          <p:cNvPr id="92163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A2D1BDB8-8074-4C29-9436-50357E6EC959}" type="slidenum">
              <a:rPr lang="en-US" altLang="en-US" sz="1050"/>
              <a:pPr eaLnBrk="1" hangingPunct="1"/>
              <a:t>54</a:t>
            </a:fld>
            <a:endParaRPr lang="en-US" altLang="en-US" sz="1050"/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Disaster Recovery Plans</a:t>
            </a:r>
          </a:p>
        </p:txBody>
      </p:sp>
      <p:sp>
        <p:nvSpPr>
          <p:cNvPr id="9216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Disaster recovery plan: </a:t>
            </a:r>
            <a:r>
              <a:rPr lang="en-AU" altLang="en-US" sz="2100" dirty="0">
                <a:solidFill>
                  <a:schemeClr val="tx2"/>
                </a:solidFill>
              </a:rPr>
              <a:t>unlike business continuity, which is business-centric, disaster recovery is data-centric. </a:t>
            </a:r>
          </a:p>
          <a:p>
            <a:pPr>
              <a:lnSpc>
                <a:spcPct val="100000"/>
              </a:lnSpc>
            </a:pPr>
            <a:r>
              <a:rPr lang="en-AU" altLang="en-US" sz="2100" dirty="0">
                <a:solidFill>
                  <a:schemeClr val="tx2"/>
                </a:solidFill>
              </a:rPr>
              <a:t>It involve restoring IT infrastructure and accessing copies of data stored offsite without really focusing on making a business operational during a crisis.</a:t>
            </a:r>
          </a:p>
          <a:p>
            <a:pPr>
              <a:lnSpc>
                <a:spcPct val="100000"/>
              </a:lnSpc>
            </a:pPr>
            <a:r>
              <a:rPr lang="en-US" altLang="en-US" sz="2100" dirty="0">
                <a:solidFill>
                  <a:schemeClr val="tx2"/>
                </a:solidFill>
              </a:rPr>
              <a:t>Includes hot, warm and cold sites</a:t>
            </a:r>
          </a:p>
          <a:p>
            <a:pPr>
              <a:lnSpc>
                <a:spcPct val="100000"/>
              </a:lnSpc>
            </a:pPr>
            <a:endParaRPr lang="en-US" altLang="en-US" sz="2100" dirty="0"/>
          </a:p>
          <a:p>
            <a:pPr>
              <a:lnSpc>
                <a:spcPct val="100000"/>
              </a:lnSpc>
            </a:pPr>
            <a:endParaRPr lang="en-US" altLang="en-US" sz="2100" b="1" dirty="0">
              <a:solidFill>
                <a:srgbClr val="C00000"/>
              </a:solidFill>
            </a:endParaRPr>
          </a:p>
          <a:p>
            <a:pPr>
              <a:lnSpc>
                <a:spcPct val="100000"/>
              </a:lnSpc>
            </a:pPr>
            <a:endParaRPr lang="en-US" altLang="en-US" sz="2100" dirty="0"/>
          </a:p>
        </p:txBody>
      </p:sp>
      <p:sp>
        <p:nvSpPr>
          <p:cNvPr id="92163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A2D1BDB8-8074-4C29-9436-50357E6EC959}" type="slidenum">
              <a:rPr lang="en-US" altLang="en-US" sz="1050"/>
              <a:pPr eaLnBrk="1" hangingPunct="1"/>
              <a:t>55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76590597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1CD9A7B-56B1-4E4D-A052-2BFDED6661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Hot site: </a:t>
            </a:r>
            <a:r>
              <a:rPr lang="en-US" altLang="en-US" sz="2100" dirty="0"/>
              <a:t>is a fully configured computer facility, with all services, communications links, and physical plant operations. </a:t>
            </a:r>
          </a:p>
          <a:p>
            <a:pPr>
              <a:lnSpc>
                <a:spcPct val="100000"/>
              </a:lnSpc>
            </a:pPr>
            <a:r>
              <a:rPr lang="en-US" altLang="en-US" sz="2100" dirty="0"/>
              <a:t>A hot site duplicates computing resources, peripherals, telephone systems, applications, and workstations.</a:t>
            </a:r>
          </a:p>
          <a:p>
            <a:pPr>
              <a:lnSpc>
                <a:spcPct val="100000"/>
              </a:lnSpc>
            </a:pPr>
            <a:r>
              <a:rPr lang="en-US" altLang="en-US" sz="2100" dirty="0"/>
              <a:t>Regular and real time </a:t>
            </a:r>
            <a:r>
              <a:rPr lang="en-US" altLang="en-US" sz="2100" dirty="0" err="1"/>
              <a:t>synchronisation</a:t>
            </a:r>
            <a:r>
              <a:rPr lang="en-US" altLang="en-US" sz="2100" dirty="0"/>
              <a:t> between the actual workplace and hot site is required to completely back up data.</a:t>
            </a:r>
          </a:p>
          <a:p>
            <a:pPr>
              <a:lnSpc>
                <a:spcPct val="100000"/>
              </a:lnSpc>
            </a:pPr>
            <a:endParaRPr lang="en-AU" sz="2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F61AE6E-1213-4E81-9EA9-4FB2CCA4C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Disaster Recovery Plans</a:t>
            </a:r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8E7CA8-10C4-41D8-8615-21EFBB12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6A9626-08FC-47E6-864B-7420E10FC2AB}" type="slidenum">
              <a:rPr lang="en-US" altLang="en-US" smtClean="0"/>
              <a:pPr/>
              <a:t>56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6950425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Disaster Recovery Plans</a:t>
            </a:r>
          </a:p>
        </p:txBody>
      </p:sp>
      <p:sp>
        <p:nvSpPr>
          <p:cNvPr id="9318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Warm site: </a:t>
            </a:r>
            <a:r>
              <a:rPr lang="en-US" altLang="en-US" sz="2100" dirty="0"/>
              <a:t>same as hot site except it typically does not include the actual applications the company needs. A warm site includes computing equipment such as servers, but it often does not include user workstations. It may have partially backed up data.</a:t>
            </a:r>
            <a:endParaRPr lang="en-US" altLang="en-US" sz="1950" dirty="0">
              <a:solidFill>
                <a:schemeClr val="tx2"/>
              </a:solidFill>
            </a:endParaRPr>
          </a:p>
          <a:p>
            <a:pPr>
              <a:lnSpc>
                <a:spcPct val="100000"/>
              </a:lnSpc>
            </a:pPr>
            <a:r>
              <a:rPr lang="en-US" altLang="en-US" sz="2100" b="1" dirty="0">
                <a:solidFill>
                  <a:srgbClr val="C00000"/>
                </a:solidFill>
              </a:rPr>
              <a:t>Cold site: </a:t>
            </a:r>
            <a:r>
              <a:rPr lang="en-US" altLang="en-US" sz="2100" dirty="0">
                <a:solidFill>
                  <a:schemeClr val="tx2"/>
                </a:solidFill>
              </a:rPr>
              <a:t>a secondary workplace with no applications and facilities. It does not include backed up data and is the least expensive option.</a:t>
            </a:r>
          </a:p>
        </p:txBody>
      </p:sp>
      <p:sp>
        <p:nvSpPr>
          <p:cNvPr id="93187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E7CFBB0F-522D-4FD7-A345-B2A031A0B20F}" type="slidenum">
              <a:rPr lang="en-US" altLang="en-US" sz="1050"/>
              <a:pPr eaLnBrk="1" hangingPunct="1"/>
              <a:t>57</a:t>
            </a:fld>
            <a:endParaRPr lang="en-US" altLang="en-US" sz="105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Security in IT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5417E03-CCCE-4FFB-B576-1B82F5D89B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66273" y="2589200"/>
            <a:ext cx="6391175" cy="849033"/>
          </a:xfrm>
        </p:spPr>
        <p:txBody>
          <a:bodyPr/>
          <a:lstStyle/>
          <a:p>
            <a:r>
              <a:rPr lang="en-AU" b="1" dirty="0"/>
              <a:t>Resources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58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08441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Resources (1)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00000"/>
              </a:lnSpc>
              <a:buNone/>
            </a:pPr>
            <a:r>
              <a:rPr lang="en-AU" sz="2000" dirty="0"/>
              <a:t>Watch these videos:</a:t>
            </a:r>
            <a:endParaRPr lang="en-AU" sz="2000" dirty="0">
              <a:hlinkClick r:id="rId3"/>
            </a:endParaRPr>
          </a:p>
          <a:p>
            <a:pPr>
              <a:lnSpc>
                <a:spcPct val="100000"/>
              </a:lnSpc>
            </a:pPr>
            <a:r>
              <a:rPr lang="en-AU" sz="2000" dirty="0">
                <a:hlinkClick r:id="rId3"/>
              </a:rPr>
              <a:t>Linus Tech Tips / </a:t>
            </a:r>
            <a:r>
              <a:rPr lang="en-AU" sz="2000" dirty="0" err="1">
                <a:hlinkClick r:id="rId3"/>
              </a:rPr>
              <a:t>TechQuickie</a:t>
            </a:r>
            <a:r>
              <a:rPr lang="en-AU" sz="2000" dirty="0">
                <a:hlinkClick r:id="rId3"/>
              </a:rPr>
              <a:t> - As Fast As Possible</a:t>
            </a:r>
            <a:endParaRPr lang="en-AU" sz="2000" dirty="0"/>
          </a:p>
          <a:p>
            <a:pPr>
              <a:lnSpc>
                <a:spcPct val="100000"/>
              </a:lnSpc>
            </a:pPr>
            <a:r>
              <a:rPr lang="en-AU" sz="2000" dirty="0">
                <a:hlinkClick r:id="rId4"/>
              </a:rPr>
              <a:t>Tom Scott</a:t>
            </a:r>
            <a:endParaRPr lang="en-AU" sz="2000" dirty="0"/>
          </a:p>
          <a:p>
            <a:pPr>
              <a:lnSpc>
                <a:spcPct val="100000"/>
              </a:lnSpc>
            </a:pPr>
            <a:r>
              <a:rPr lang="en-AU" sz="2000" dirty="0">
                <a:hlinkClick r:id="rId5"/>
              </a:rPr>
              <a:t>Computerphile</a:t>
            </a:r>
            <a:r>
              <a:rPr lang="en-AU" sz="20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2000" dirty="0" err="1">
                <a:hlinkClick r:id="rId6"/>
              </a:rPr>
              <a:t>Numberphile</a:t>
            </a:r>
            <a:r>
              <a:rPr lang="en-AU" sz="20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2000" dirty="0" err="1">
                <a:hlinkClick r:id="rId7"/>
              </a:rPr>
              <a:t>Intricity</a:t>
            </a:r>
            <a:r>
              <a:rPr lang="en-AU" sz="2000" dirty="0">
                <a:hlinkClick r:id="rId7"/>
              </a:rPr>
              <a:t> 101 </a:t>
            </a:r>
            <a:endParaRPr lang="en-AU" sz="2000" dirty="0"/>
          </a:p>
          <a:p>
            <a:pPr>
              <a:lnSpc>
                <a:spcPct val="100000"/>
              </a:lnSpc>
            </a:pPr>
            <a:r>
              <a:rPr lang="en-AU" sz="2000" dirty="0" err="1">
                <a:hlinkClick r:id="rId8"/>
              </a:rPr>
              <a:t>MKBHD</a:t>
            </a:r>
            <a:endParaRPr lang="en-AU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59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89751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b="1" dirty="0"/>
              <a:t>Security:</a:t>
            </a:r>
            <a:r>
              <a:rPr lang="en-AU" dirty="0"/>
              <a:t> the degree of protection against criminal activity, danger, damage, and/or loss.  </a:t>
            </a:r>
          </a:p>
          <a:p>
            <a:pPr>
              <a:lnSpc>
                <a:spcPct val="100000"/>
              </a:lnSpc>
            </a:pPr>
            <a:r>
              <a:rPr lang="en-AU" b="1" dirty="0"/>
              <a:t>Information Security: </a:t>
            </a:r>
            <a:r>
              <a:rPr lang="en-AU" dirty="0"/>
              <a:t>all of the processes and policies designed to protect an organization’s information and information systems (IS) from unauthorized access, use, disclosure, disruption, modification, or destruction.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95121605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Resources (2)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/>
              <a:t>Please find a good amount of the resources here: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http://zero.webappsecurity.com/  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http://demo.testfire.net/  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http://testphp.vulnweb.com/  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http://testasp.acunetix.com/  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http://testaspnet.acunetix.com/  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http://www.enigmagroup.org/</a:t>
            </a:r>
            <a:endParaRPr lang="en-AU" sz="1400" dirty="0"/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AU" sz="14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http://www.hacmegame.org/hacmegame/main/ welcome.html </a:t>
            </a:r>
            <a:endParaRPr lang="en-AU" sz="1400" dirty="0"/>
          </a:p>
          <a:p>
            <a:pPr>
              <a:lnSpc>
                <a:spcPct val="100000"/>
              </a:lnSpc>
            </a:pPr>
            <a:endParaRPr lang="en-AU" sz="1400" dirty="0"/>
          </a:p>
          <a:p>
            <a:pPr marL="0" indent="0">
              <a:buNone/>
            </a:pPr>
            <a:endParaRPr lang="en-AU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63CD66-01D7-4BCF-ADA5-BB46E336B1C8}"/>
              </a:ext>
            </a:extLst>
          </p:cNvPr>
          <p:cNvSpPr txBox="1"/>
          <p:nvPr/>
        </p:nvSpPr>
        <p:spPr>
          <a:xfrm>
            <a:off x="3839349" y="1549327"/>
            <a:ext cx="5084957" cy="1991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rgbClr val="000054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https://www.owasp.org/index.php/OWASP_Hack </a:t>
            </a:r>
            <a:r>
              <a:rPr lang="en-AU" sz="1400" dirty="0" err="1">
                <a:solidFill>
                  <a:srgbClr val="000054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ademic_Challenges_Project</a:t>
            </a:r>
            <a:r>
              <a:rPr lang="en-AU" sz="1400" dirty="0">
                <a:solidFill>
                  <a:srgbClr val="000054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endParaRPr lang="en-AU" sz="1400" dirty="0">
              <a:solidFill>
                <a:srgbClr val="000054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rgbClr val="000054"/>
                </a:solidFill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http://www.nottrusted.com/x5s/ </a:t>
            </a:r>
            <a:endParaRPr lang="en-AU" sz="1400" dirty="0">
              <a:solidFill>
                <a:srgbClr val="000054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rgbClr val="000054"/>
                </a:solidFill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http://overthewire.org/wargames/  </a:t>
            </a:r>
            <a:endParaRPr lang="en-AU" sz="1400" dirty="0">
              <a:solidFill>
                <a:srgbClr val="000054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rgbClr val="000054"/>
                </a:solidFill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https://www.hackthis.co.uk/</a:t>
            </a:r>
            <a:endParaRPr lang="en-AU" sz="1400" dirty="0">
              <a:solidFill>
                <a:srgbClr val="000054"/>
              </a:solidFill>
            </a:endParaRPr>
          </a:p>
          <a:p>
            <a:pPr marL="171450" indent="-171450">
              <a:lnSpc>
                <a:spcPct val="150000"/>
              </a:lnSpc>
              <a:buClr>
                <a:schemeClr val="accent2">
                  <a:lumMod val="75000"/>
                </a:schemeClr>
              </a:buClr>
              <a:buFont typeface="Arial" panose="020B0604020202020204" pitchFamily="34" charset="0"/>
              <a:buChar char="•"/>
            </a:pPr>
            <a:r>
              <a:rPr lang="en-AU" sz="1400" dirty="0">
                <a:solidFill>
                  <a:srgbClr val="000054"/>
                </a:solidFill>
                <a:hlinkClick r:id="rId1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http://www.gameofhacks.com/ </a:t>
            </a:r>
            <a:endParaRPr lang="en-AU" sz="1200" dirty="0">
              <a:solidFill>
                <a:srgbClr val="000054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60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0856858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Resources (3)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>
              <a:lnSpc>
                <a:spcPct val="100000"/>
              </a:lnSpc>
            </a:pPr>
            <a:r>
              <a:rPr lang="en-AU" dirty="0"/>
              <a:t>Offline Vulnerable Applications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https://www.owasp.org/index.php/OWASP_Broke</a:t>
            </a:r>
            <a:r>
              <a:rPr lang="en-AU" sz="12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http://www.bonsai-sec.com/en/research/moth.p</a:t>
            </a:r>
            <a:r>
              <a:rPr lang="en-AU" sz="12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https://www.mavensecurity.com/web_security_d</a:t>
            </a:r>
            <a:r>
              <a:rPr lang="en-AU" sz="12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https://www.owasp.org/index.php/Category:OW</a:t>
            </a:r>
            <a:r>
              <a:rPr lang="en-AU" sz="12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https://github.com/quantumfoam/DVNA/</a:t>
            </a:r>
            <a:r>
              <a:rPr lang="en-AU" sz="12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http://www.dvwa.co.uk/</a:t>
            </a:r>
            <a:r>
              <a:rPr lang="en-AU" sz="1200" dirty="0"/>
              <a:t>  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http://dvws.secureideas.net/</a:t>
            </a:r>
            <a:r>
              <a:rPr lang="en-AU" sz="12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https://github.com/snoopysecurity/dvws</a:t>
            </a:r>
            <a:r>
              <a:rPr lang="en-AU" sz="12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11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https://github.com/secvulture/dvta</a:t>
            </a:r>
            <a:r>
              <a:rPr lang="en-AU" sz="1200" dirty="0"/>
              <a:t>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1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http://www.badstore.net</a:t>
            </a:r>
            <a:r>
              <a:rPr lang="en-AU" sz="1200" dirty="0"/>
              <a:t>  </a:t>
            </a:r>
          </a:p>
          <a:p>
            <a:pPr>
              <a:lnSpc>
                <a:spcPct val="100000"/>
              </a:lnSpc>
            </a:pPr>
            <a:r>
              <a:rPr lang="en-AU" sz="1200" dirty="0">
                <a:hlinkClick r:id="rId1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http://www.mcafee.com/us/downloads/free-tool s/hacme-bank.aspx/</a:t>
            </a:r>
            <a:r>
              <a:rPr lang="en-AU" sz="12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200" dirty="0"/>
              <a:t>http://www.mcafee.com/us/downloads/free-tools/ha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61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6547143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Extra Resources (4)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2"/>
          <a:lstStyle/>
          <a:p>
            <a:pPr marL="0" indent="0">
              <a:lnSpc>
                <a:spcPct val="100000"/>
              </a:lnSpc>
              <a:buNone/>
            </a:pPr>
            <a:r>
              <a:rPr lang="en-AU" sz="1400" dirty="0"/>
              <a:t>Watch these video:</a:t>
            </a:r>
            <a:endParaRPr lang="en-AU" sz="1400" dirty="0">
              <a:hlinkClick r:id="rId3"/>
            </a:endParaRPr>
          </a:p>
          <a:p>
            <a:pPr>
              <a:lnSpc>
                <a:spcPct val="100000"/>
              </a:lnSpc>
            </a:pPr>
            <a:r>
              <a:rPr lang="en-AU" sz="1400" dirty="0">
                <a:hlinkClick r:id="rId3"/>
              </a:rPr>
              <a:t>http://www.mcafee.com/us/downloads/free-tools/ha cmebooks.aspx</a:t>
            </a:r>
            <a:r>
              <a:rPr lang="en-AU" sz="14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4"/>
              </a:rPr>
              <a:t>http://www.mcafee.com/us/downloads/free-tools/ha cmeshipping.aspx</a:t>
            </a:r>
            <a:r>
              <a:rPr lang="en-AU" sz="1400" dirty="0"/>
              <a:t>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5"/>
              </a:rPr>
              <a:t>http://www.mcafee.com/us/downloads/free-tools/ha cmetravel.aspx</a:t>
            </a:r>
            <a:r>
              <a:rPr lang="en-AU" sz="1400" dirty="0"/>
              <a:t>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6"/>
              </a:rPr>
              <a:t>http://www.bonsai-sec.com/en/research/moth.php</a:t>
            </a:r>
            <a:r>
              <a:rPr lang="en-AU" sz="1400" dirty="0"/>
              <a:t>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7"/>
              </a:rPr>
              <a:t>http://suif.stanford.edu/~livshits/securibench/</a:t>
            </a:r>
            <a:r>
              <a:rPr lang="en-AU" sz="14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8"/>
              </a:rPr>
              <a:t>https://sourceforge.net/projects/vicnum/</a:t>
            </a:r>
            <a:r>
              <a:rPr lang="en-AU" sz="14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9"/>
              </a:rPr>
              <a:t>https://google-gruyere.appspot.com/part1</a:t>
            </a:r>
            <a:r>
              <a:rPr lang="en-AU" sz="14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10"/>
              </a:rPr>
              <a:t>https://code.google.com/p/bodgeit/</a:t>
            </a:r>
            <a:r>
              <a:rPr lang="en-AU" sz="1400" dirty="0"/>
              <a:t>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11"/>
              </a:rPr>
              <a:t>http://thebutterflytmp.sourceforge.net/</a:t>
            </a:r>
            <a:r>
              <a:rPr lang="en-AU" sz="1400" dirty="0"/>
              <a:t>   </a:t>
            </a:r>
          </a:p>
          <a:p>
            <a:pPr>
              <a:lnSpc>
                <a:spcPct val="100000"/>
              </a:lnSpc>
            </a:pPr>
            <a:r>
              <a:rPr lang="en-AU" sz="1400" dirty="0">
                <a:hlinkClick r:id="rId12"/>
              </a:rPr>
              <a:t>https://sourceforge.net/projects/exploitcoilvuln/</a:t>
            </a:r>
            <a:r>
              <a:rPr lang="en-AU" sz="14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62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3579005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9B9772B-6EF5-4265-9073-CC85E3390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Goals for this week/next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1D59F9C-3DEE-4130-A2E3-3732D7A43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Verify Groups in class for A2! [Go to your tutorials]  </a:t>
            </a:r>
          </a:p>
          <a:p>
            <a:r>
              <a:rPr lang="en-AU" dirty="0"/>
              <a:t>Continue work on Assignment 1  </a:t>
            </a:r>
          </a:p>
          <a:p>
            <a:r>
              <a:rPr lang="en-AU" dirty="0"/>
              <a:t>Get excited for IT!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F36DF1-91D8-4880-8C71-E8C8E0590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63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517369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"/>
    </p:custDataLst>
    <p:extLst>
      <p:ext uri="{BB962C8B-B14F-4D97-AF65-F5344CB8AC3E}">
        <p14:creationId xmlns:p14="http://schemas.microsoft.com/office/powerpoint/2010/main" val="3791204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51BEA6-6830-45AD-91BE-94A52C06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Terminology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00B191-FC81-4C5E-B083-5BBB7ACF1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AU" b="1" dirty="0"/>
              <a:t>Threat (to an information resource): </a:t>
            </a:r>
            <a:r>
              <a:rPr lang="en-AU" dirty="0"/>
              <a:t>any danger to which a system may be exposed.  </a:t>
            </a:r>
          </a:p>
          <a:p>
            <a:pPr>
              <a:lnSpc>
                <a:spcPct val="100000"/>
              </a:lnSpc>
            </a:pPr>
            <a:r>
              <a:rPr lang="en-AU" b="1" dirty="0"/>
              <a:t>Exposure:</a:t>
            </a:r>
            <a:r>
              <a:rPr lang="en-AU" dirty="0"/>
              <a:t> is the harm, loss, or damage that can result if a threat compromises an information resource. </a:t>
            </a:r>
          </a:p>
          <a:p>
            <a:pPr>
              <a:lnSpc>
                <a:spcPct val="100000"/>
              </a:lnSpc>
            </a:pPr>
            <a:r>
              <a:rPr lang="en-AU" b="1" dirty="0"/>
              <a:t>Vulnerability (of an information resource): </a:t>
            </a:r>
            <a:r>
              <a:rPr lang="en-AU" dirty="0"/>
              <a:t>is the possibility that the system will be harmed by a threat.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C6DE1-351C-4EDD-8B31-0721229F0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B7A6BE-7A3D-1C4F-BEDA-C5431FB9FC0F}" type="slidenum">
              <a:rPr lang="en-US" smtClean="0"/>
              <a:pPr/>
              <a:t>7</a:t>
            </a:fld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66940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20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The expression </a:t>
            </a:r>
            <a:r>
              <a:rPr lang="en-US" altLang="en-US" sz="2100" dirty="0">
                <a:solidFill>
                  <a:srgbClr val="C00000"/>
                </a:solidFill>
              </a:rPr>
              <a:t>computer security </a:t>
            </a:r>
            <a:r>
              <a:rPr lang="en-US" altLang="en-US" sz="2100" dirty="0"/>
              <a:t>often conjures (remind) up notions that are related to: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confidentiality, 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integrity,</a:t>
            </a:r>
          </a:p>
          <a:p>
            <a:pPr lvl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availability,</a:t>
            </a:r>
          </a:p>
          <a:p>
            <a:pPr lvl="1" eaLnBrk="1" hangingPunct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reliability, </a:t>
            </a:r>
          </a:p>
          <a:p>
            <a:pPr lvl="1" eaLnBrk="1" hangingPunct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safety,</a:t>
            </a:r>
          </a:p>
          <a:p>
            <a:pPr lvl="1" eaLnBrk="1" hangingPunct="1">
              <a:lnSpc>
                <a:spcPct val="100000"/>
              </a:lnSpc>
              <a:spcBef>
                <a:spcPts val="1200"/>
              </a:spcBef>
            </a:pPr>
            <a:r>
              <a:rPr lang="en-US" altLang="en-US" sz="2100" dirty="0"/>
              <a:t>privacy. </a:t>
            </a:r>
          </a:p>
        </p:txBody>
      </p:sp>
      <p:sp>
        <p:nvSpPr>
          <p:cNvPr id="3891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Computer Security</a:t>
            </a:r>
          </a:p>
        </p:txBody>
      </p:sp>
      <p:sp>
        <p:nvSpPr>
          <p:cNvPr id="38915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DBF0F9D7-7223-4DE1-9E1E-BAF4F493D3E8}" type="slidenum">
              <a:rPr lang="en-US" altLang="en-US" sz="1050"/>
              <a:pPr eaLnBrk="1" hangingPunct="1"/>
              <a:t>8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10895691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226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The CIA triad</a:t>
            </a:r>
          </a:p>
        </p:txBody>
      </p:sp>
      <p:sp>
        <p:nvSpPr>
          <p:cNvPr id="6922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en-US" dirty="0">
                <a:solidFill>
                  <a:srgbClr val="C00000"/>
                </a:solidFill>
              </a:rPr>
              <a:t>Confidentiality</a:t>
            </a:r>
            <a:r>
              <a:rPr lang="en-US" altLang="en-US" dirty="0"/>
              <a:t> focuses on protecting against </a:t>
            </a:r>
            <a:r>
              <a:rPr lang="en-US" altLang="en-US" dirty="0" err="1"/>
              <a:t>unauthorised</a:t>
            </a:r>
            <a:r>
              <a:rPr lang="en-US" altLang="en-US" dirty="0"/>
              <a:t> disclosure of information to third parties. 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en-US" dirty="0">
                <a:solidFill>
                  <a:srgbClr val="C00000"/>
                </a:solidFill>
              </a:rPr>
              <a:t>Integrity</a:t>
            </a:r>
            <a:r>
              <a:rPr lang="en-US" altLang="en-US" dirty="0"/>
              <a:t> can be understood as preventing </a:t>
            </a:r>
            <a:r>
              <a:rPr lang="en-US" altLang="en-US" dirty="0" err="1"/>
              <a:t>unauthorised</a:t>
            </a:r>
            <a:r>
              <a:rPr lang="en-US" altLang="en-US" dirty="0"/>
              <a:t> modification of files. </a:t>
            </a:r>
          </a:p>
          <a:p>
            <a:pPr eaLnBrk="1" hangingPunct="1">
              <a:lnSpc>
                <a:spcPct val="100000"/>
              </a:lnSpc>
            </a:pPr>
            <a:r>
              <a:rPr lang="en-US" altLang="en-US" dirty="0">
                <a:solidFill>
                  <a:srgbClr val="C00000"/>
                </a:solidFill>
              </a:rPr>
              <a:t>Availability</a:t>
            </a:r>
            <a:r>
              <a:rPr lang="en-US" altLang="en-US" dirty="0"/>
              <a:t> means preventing </a:t>
            </a:r>
            <a:r>
              <a:rPr lang="en-US" altLang="en-US" dirty="0" err="1"/>
              <a:t>unauthorised</a:t>
            </a:r>
            <a:r>
              <a:rPr lang="en-US" altLang="en-US" dirty="0"/>
              <a:t> withholding of information from those who need it when they need it.</a:t>
            </a:r>
          </a:p>
        </p:txBody>
      </p:sp>
      <p:sp>
        <p:nvSpPr>
          <p:cNvPr id="39939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1pPr>
            <a:lvl2pPr marL="557213" indent="-214313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2pPr>
            <a:lvl3pPr marL="8572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3pPr>
            <a:lvl4pPr marL="12001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4pPr>
            <a:lvl5pPr marL="1543050" indent="-171450" eaLnBrk="0" hangingPunct="0"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5pPr>
            <a:lvl6pPr marL="18859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6pPr>
            <a:lvl7pPr marL="22288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7pPr>
            <a:lvl8pPr marL="25717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8pPr>
            <a:lvl9pPr marL="2914650" indent="-171450" defTabSz="336947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defRPr sz="1800">
                <a:solidFill>
                  <a:schemeClr val="bg1"/>
                </a:solidFill>
                <a:latin typeface="Times New Roman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 eaLnBrk="1" hangingPunct="1"/>
            <a:fld id="{D2B89465-E553-4991-9639-AE339306B424}" type="slidenum">
              <a:rPr lang="en-US" altLang="en-US" sz="1050"/>
              <a:pPr eaLnBrk="1" hangingPunct="1"/>
              <a:t>9</a:t>
            </a:fld>
            <a:endParaRPr lang="en-US" altLang="en-US" sz="1050"/>
          </a:p>
        </p:txBody>
      </p:sp>
    </p:spTree>
    <p:extLst>
      <p:ext uri="{BB962C8B-B14F-4D97-AF65-F5344CB8AC3E}">
        <p14:creationId xmlns:p14="http://schemas.microsoft.com/office/powerpoint/2010/main" val="304574790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BLANK" val="sfF4byA5"/>
  <p:tag name="ARTICULATE_DESIGN_ID_PROPOSALACCESSIBLESLIDE2010" val="9YyMsA1k"/>
  <p:tag name="ARTICULATE_SLIDE_THUMBNAIL_REFRESH" val="1"/>
  <p:tag name="ARTICULATE_PROJECT_OPEN" val="0"/>
  <p:tag name="ARTICULATE_SLIDE_COUNT" val="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ProposalAccessibleSlide2010">
  <a:themeElements>
    <a:clrScheme name="RMIT Access 2017">
      <a:dk1>
        <a:srgbClr val="333333"/>
      </a:dk1>
      <a:lt1>
        <a:srgbClr val="EBEBEB"/>
      </a:lt1>
      <a:dk2>
        <a:srgbClr val="000054"/>
      </a:dk2>
      <a:lt2>
        <a:srgbClr val="DCDDD4"/>
      </a:lt2>
      <a:accent1>
        <a:srgbClr val="000054"/>
      </a:accent1>
      <a:accent2>
        <a:srgbClr val="E60028"/>
      </a:accent2>
      <a:accent3>
        <a:srgbClr val="00B5AD"/>
      </a:accent3>
      <a:accent4>
        <a:srgbClr val="0078FF"/>
      </a:accent4>
      <a:accent5>
        <a:srgbClr val="FFCB05"/>
      </a:accent5>
      <a:accent6>
        <a:srgbClr val="44C8F5"/>
      </a:accent6>
      <a:hlink>
        <a:srgbClr val="0078FF"/>
      </a:hlink>
      <a:folHlink>
        <a:srgbClr val="E60028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AccessibleSlide_169_ver121017_ToITS.pptx" id="{72EDEB5F-9A10-4FF7-A98B-D2B4B7E1F4AF}" vid="{20BEB115-F99C-4404-8CF5-3ED686EA65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537</TotalTime>
  <Words>2809</Words>
  <Application>Microsoft Office PowerPoint</Application>
  <PresentationFormat>On-screen Show (16:9)</PresentationFormat>
  <Paragraphs>396</Paragraphs>
  <Slides>64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Calibri</vt:lpstr>
      <vt:lpstr>Courier New</vt:lpstr>
      <vt:lpstr>Times New Roman</vt:lpstr>
      <vt:lpstr>ProposalAccessibleSlide2010</vt:lpstr>
      <vt:lpstr>COSC2083 Introduction to IT</vt:lpstr>
      <vt:lpstr>Overview</vt:lpstr>
      <vt:lpstr>Session 1</vt:lpstr>
      <vt:lpstr>Short Exercise!</vt:lpstr>
      <vt:lpstr>Coverage / Discussions</vt:lpstr>
      <vt:lpstr>Terminology</vt:lpstr>
      <vt:lpstr>Terminology</vt:lpstr>
      <vt:lpstr>Computer Security</vt:lpstr>
      <vt:lpstr>The CIA triad</vt:lpstr>
      <vt:lpstr>The CIA triad</vt:lpstr>
      <vt:lpstr>Computer Security Issues as Distinct from Computer Crime</vt:lpstr>
      <vt:lpstr>Computer Security Issues as Distinct from Computer Crime</vt:lpstr>
      <vt:lpstr>Why study Information Security?</vt:lpstr>
      <vt:lpstr>Why study Information Security?</vt:lpstr>
      <vt:lpstr>Why study Information Security?</vt:lpstr>
      <vt:lpstr>Recent Exploits/Breaches/Bugs</vt:lpstr>
      <vt:lpstr>Security in IT</vt:lpstr>
      <vt:lpstr>Threats – Source of threat?</vt:lpstr>
      <vt:lpstr>Threats – Realisation</vt:lpstr>
      <vt:lpstr>Threats – What’s vulnerable?</vt:lpstr>
      <vt:lpstr>Threats – What’s the exposure?</vt:lpstr>
      <vt:lpstr>The Fourth Wave of InfoSec</vt:lpstr>
      <vt:lpstr>Threats – Who is a threat?</vt:lpstr>
      <vt:lpstr>Why are there vulnerabilities (1) </vt:lpstr>
      <vt:lpstr>Why are there vulnerabilities (2)</vt:lpstr>
      <vt:lpstr>Why are there vulnerabilities (3) </vt:lpstr>
      <vt:lpstr>Why are there vulnerabilities (4) </vt:lpstr>
      <vt:lpstr>Data, System, &amp; Network Vulnerabilities</vt:lpstr>
      <vt:lpstr>Data, System, &amp; Network Vulnerabilities</vt:lpstr>
      <vt:lpstr>Fourth type of vulnerability?</vt:lpstr>
      <vt:lpstr>Insider’s Threats</vt:lpstr>
      <vt:lpstr>Common Human Errors (1)</vt:lpstr>
      <vt:lpstr>Common Human Errors (2)</vt:lpstr>
      <vt:lpstr>Security in IT</vt:lpstr>
      <vt:lpstr>Threats + Attacks (1)!</vt:lpstr>
      <vt:lpstr>Threats + Attacks! (2)</vt:lpstr>
      <vt:lpstr>Security in IT</vt:lpstr>
      <vt:lpstr>Counter Measures! (1) </vt:lpstr>
      <vt:lpstr>Counter Measures! (2) </vt:lpstr>
      <vt:lpstr>Counter Measures! (3) </vt:lpstr>
      <vt:lpstr>Encryption</vt:lpstr>
      <vt:lpstr>Encryption - Keys / Key Share</vt:lpstr>
      <vt:lpstr>Encryption Tools</vt:lpstr>
      <vt:lpstr>Information Security Controls (1) </vt:lpstr>
      <vt:lpstr>Information Security Controls  (2)</vt:lpstr>
      <vt:lpstr>Security in IT</vt:lpstr>
      <vt:lpstr>Total Security in Cyberspace</vt:lpstr>
      <vt:lpstr>Total Security in Cyberspace</vt:lpstr>
      <vt:lpstr>Tradeoffs Involving Computer Security</vt:lpstr>
      <vt:lpstr>Information Security Governance</vt:lpstr>
      <vt:lpstr>InfoSec Risk Management</vt:lpstr>
      <vt:lpstr>InfoSec Risk Management</vt:lpstr>
      <vt:lpstr>InfoSec Risk Management</vt:lpstr>
      <vt:lpstr>Business Continuity Plans</vt:lpstr>
      <vt:lpstr>Disaster Recovery Plans</vt:lpstr>
      <vt:lpstr>Disaster Recovery Plans</vt:lpstr>
      <vt:lpstr>Disaster Recovery Plans</vt:lpstr>
      <vt:lpstr>Security in IT</vt:lpstr>
      <vt:lpstr>Extra Resources (1)</vt:lpstr>
      <vt:lpstr>Extra Resources (2)</vt:lpstr>
      <vt:lpstr>Extra Resources (3)</vt:lpstr>
      <vt:lpstr>Extra Resources (4)</vt:lpstr>
      <vt:lpstr>Goals for this week/next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Mai Thanh Tam</dc:creator>
  <cp:lastModifiedBy>Duy Dang-Pham</cp:lastModifiedBy>
  <cp:revision>67</cp:revision>
  <dcterms:created xsi:type="dcterms:W3CDTF">2019-07-29T02:48:27Z</dcterms:created>
  <dcterms:modified xsi:type="dcterms:W3CDTF">2019-10-26T17:11:46Z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87523F3C-EAEE-4297-AD6C-190D2C0A4087</vt:lpwstr>
  </property>
  <property fmtid="{D5CDD505-2E9C-101B-9397-08002B2CF9AE}" pid="3" name="ArticulatePath">
    <vt:lpwstr>ProposalAccessibleSlide2010</vt:lpwstr>
  </property>
</Properties>
</file>

<file path=docProps/thumbnail.jpeg>
</file>